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85" r:id="rId2"/>
    <p:sldId id="286" r:id="rId3"/>
    <p:sldId id="348" r:id="rId4"/>
    <p:sldId id="449" r:id="rId5"/>
    <p:sldId id="450" r:id="rId6"/>
    <p:sldId id="451" r:id="rId7"/>
    <p:sldId id="452" r:id="rId8"/>
    <p:sldId id="454" r:id="rId9"/>
    <p:sldId id="455" r:id="rId10"/>
    <p:sldId id="456" r:id="rId11"/>
    <p:sldId id="457" r:id="rId12"/>
    <p:sldId id="458" r:id="rId13"/>
    <p:sldId id="545" r:id="rId14"/>
    <p:sldId id="529" r:id="rId15"/>
    <p:sldId id="531" r:id="rId16"/>
    <p:sldId id="547" r:id="rId17"/>
    <p:sldId id="548" r:id="rId18"/>
    <p:sldId id="549" r:id="rId19"/>
    <p:sldId id="532" r:id="rId20"/>
    <p:sldId id="533" r:id="rId21"/>
    <p:sldId id="534" r:id="rId22"/>
    <p:sldId id="535" r:id="rId23"/>
    <p:sldId id="536" r:id="rId24"/>
    <p:sldId id="537" r:id="rId25"/>
    <p:sldId id="538" r:id="rId26"/>
    <p:sldId id="539" r:id="rId27"/>
    <p:sldId id="540" r:id="rId28"/>
    <p:sldId id="541" r:id="rId29"/>
    <p:sldId id="542" r:id="rId30"/>
    <p:sldId id="543" r:id="rId31"/>
    <p:sldId id="459" r:id="rId32"/>
    <p:sldId id="460" r:id="rId33"/>
    <p:sldId id="461" r:id="rId34"/>
    <p:sldId id="462" r:id="rId35"/>
    <p:sldId id="546" r:id="rId36"/>
    <p:sldId id="388" r:id="rId37"/>
    <p:sldId id="464" r:id="rId38"/>
    <p:sldId id="465" r:id="rId39"/>
    <p:sldId id="466" r:id="rId40"/>
    <p:sldId id="528" r:id="rId41"/>
    <p:sldId id="467" r:id="rId42"/>
    <p:sldId id="469" r:id="rId43"/>
    <p:sldId id="470" r:id="rId44"/>
    <p:sldId id="473" r:id="rId45"/>
    <p:sldId id="476" r:id="rId46"/>
    <p:sldId id="474" r:id="rId47"/>
    <p:sldId id="475" r:id="rId48"/>
    <p:sldId id="477" r:id="rId49"/>
    <p:sldId id="478" r:id="rId50"/>
    <p:sldId id="480" r:id="rId51"/>
    <p:sldId id="479" r:id="rId52"/>
    <p:sldId id="481" r:id="rId53"/>
    <p:sldId id="482" r:id="rId54"/>
    <p:sldId id="484" r:id="rId55"/>
    <p:sldId id="483" r:id="rId56"/>
    <p:sldId id="485" r:id="rId57"/>
    <p:sldId id="486" r:id="rId58"/>
    <p:sldId id="487" r:id="rId59"/>
    <p:sldId id="488" r:id="rId60"/>
    <p:sldId id="491" r:id="rId61"/>
    <p:sldId id="490" r:id="rId62"/>
    <p:sldId id="493" r:id="rId63"/>
    <p:sldId id="494" r:id="rId64"/>
    <p:sldId id="495" r:id="rId65"/>
    <p:sldId id="498" r:id="rId66"/>
    <p:sldId id="496" r:id="rId67"/>
    <p:sldId id="497" r:id="rId68"/>
    <p:sldId id="499" r:id="rId69"/>
    <p:sldId id="500" r:id="rId70"/>
    <p:sldId id="501" r:id="rId71"/>
    <p:sldId id="502" r:id="rId72"/>
    <p:sldId id="503" r:id="rId73"/>
    <p:sldId id="504" r:id="rId74"/>
    <p:sldId id="505" r:id="rId75"/>
    <p:sldId id="506" r:id="rId76"/>
    <p:sldId id="507" r:id="rId77"/>
    <p:sldId id="508" r:id="rId78"/>
    <p:sldId id="463" r:id="rId79"/>
    <p:sldId id="346" r:id="rId80"/>
  </p:sldIdLst>
  <p:sldSz cx="9144000" cy="6858000" type="screen4x3"/>
  <p:notesSz cx="6858000" cy="9144000"/>
  <p:defaultTextStyle>
    <a:defPPr>
      <a:defRPr lang="en-US"/>
    </a:defPPr>
    <a:lvl1pPr algn="r" rtl="0" fontAlgn="base">
      <a:spcBef>
        <a:spcPct val="0"/>
      </a:spcBef>
      <a:spcAft>
        <a:spcPct val="0"/>
      </a:spcAft>
      <a:defRPr b="1" kern="1200">
        <a:solidFill>
          <a:schemeClr val="tx1"/>
        </a:solidFill>
        <a:latin typeface="Arial" charset="0"/>
        <a:ea typeface="+mn-ea"/>
        <a:cs typeface="+mn-cs"/>
      </a:defRPr>
    </a:lvl1pPr>
    <a:lvl2pPr marL="457200" algn="r" rtl="0" fontAlgn="base">
      <a:spcBef>
        <a:spcPct val="0"/>
      </a:spcBef>
      <a:spcAft>
        <a:spcPct val="0"/>
      </a:spcAft>
      <a:defRPr b="1" kern="1200">
        <a:solidFill>
          <a:schemeClr val="tx1"/>
        </a:solidFill>
        <a:latin typeface="Arial" charset="0"/>
        <a:ea typeface="+mn-ea"/>
        <a:cs typeface="+mn-cs"/>
      </a:defRPr>
    </a:lvl2pPr>
    <a:lvl3pPr marL="914400" algn="r" rtl="0" fontAlgn="base">
      <a:spcBef>
        <a:spcPct val="0"/>
      </a:spcBef>
      <a:spcAft>
        <a:spcPct val="0"/>
      </a:spcAft>
      <a:defRPr b="1" kern="1200">
        <a:solidFill>
          <a:schemeClr val="tx1"/>
        </a:solidFill>
        <a:latin typeface="Arial" charset="0"/>
        <a:ea typeface="+mn-ea"/>
        <a:cs typeface="+mn-cs"/>
      </a:defRPr>
    </a:lvl3pPr>
    <a:lvl4pPr marL="1371600" algn="r" rtl="0" fontAlgn="base">
      <a:spcBef>
        <a:spcPct val="0"/>
      </a:spcBef>
      <a:spcAft>
        <a:spcPct val="0"/>
      </a:spcAft>
      <a:defRPr b="1" kern="1200">
        <a:solidFill>
          <a:schemeClr val="tx1"/>
        </a:solidFill>
        <a:latin typeface="Arial" charset="0"/>
        <a:ea typeface="+mn-ea"/>
        <a:cs typeface="+mn-cs"/>
      </a:defRPr>
    </a:lvl4pPr>
    <a:lvl5pPr marL="1828800" algn="r"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CE0E"/>
    <a:srgbClr val="C36C0D"/>
    <a:srgbClr val="333399"/>
    <a:srgbClr val="FFFFFF"/>
    <a:srgbClr val="5F5F5F"/>
    <a:srgbClr val="808080"/>
    <a:srgbClr val="000000"/>
    <a:srgbClr val="CC0000"/>
    <a:srgbClr val="5EB4B4"/>
    <a:srgbClr val="488F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75410" autoAdjust="0"/>
  </p:normalViewPr>
  <p:slideViewPr>
    <p:cSldViewPr>
      <p:cViewPr>
        <p:scale>
          <a:sx n="110" d="100"/>
          <a:sy n="110" d="100"/>
        </p:scale>
        <p:origin x="-1644" y="7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数据集</c:v>
                </c:pt>
              </c:strCache>
            </c:strRef>
          </c:tx>
          <c:dPt>
            <c:idx val="0"/>
            <c:bubble3D val="0"/>
            <c:spPr>
              <a:solidFill>
                <a:schemeClr val="accent1">
                  <a:alpha val="75000"/>
                </a:schemeClr>
              </a:solidFill>
              <a:ln>
                <a:noFill/>
              </a:ln>
              <a:effectLst/>
            </c:spPr>
          </c:dPt>
          <c:dPt>
            <c:idx val="1"/>
            <c:bubble3D val="0"/>
            <c:spPr>
              <a:solidFill>
                <a:srgbClr val="FF0000">
                  <a:alpha val="75000"/>
                </a:srgbClr>
              </a:solidFill>
              <a:ln>
                <a:noFill/>
              </a:ln>
              <a:effectLst/>
            </c:spPr>
          </c:dPt>
          <c:dPt>
            <c:idx val="2"/>
            <c:bubble3D val="0"/>
            <c:spPr>
              <a:solidFill>
                <a:srgbClr val="92D050">
                  <a:alpha val="75000"/>
                </a:srgbClr>
              </a:solidFill>
              <a:ln>
                <a:noFill/>
              </a:ln>
              <a:effectLst/>
            </c:spPr>
          </c:dPt>
          <c:cat>
            <c:strRef>
              <c:f>工作表1!$A$2:$A$4</c:f>
              <c:strCache>
                <c:ptCount val="3"/>
                <c:pt idx="0">
                  <c:v>Kaggle</c:v>
                </c:pt>
                <c:pt idx="1">
                  <c:v>UCI</c:v>
                </c:pt>
                <c:pt idx="2">
                  <c:v>scikit-learn</c:v>
                </c:pt>
              </c:strCache>
            </c:strRef>
          </c:cat>
          <c:val>
            <c:numRef>
              <c:f>工作表1!$B$2:$B$4</c:f>
              <c:numCache>
                <c:formatCode>General</c:formatCode>
                <c:ptCount val="3"/>
                <c:pt idx="0">
                  <c:v>80</c:v>
                </c:pt>
                <c:pt idx="1">
                  <c:v>40</c:v>
                </c:pt>
                <c:pt idx="2">
                  <c:v>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0.84256</cdr:x>
      <cdr:y>0.23422</cdr:y>
    </cdr:from>
    <cdr:to>
      <cdr:x>0.99256</cdr:x>
      <cdr:y>0.45922</cdr:y>
    </cdr:to>
    <cdr:sp macro="" textlink="">
      <cdr:nvSpPr>
        <cdr:cNvPr id="2" name="文本框 1"/>
        <cdr:cNvSpPr txBox="1"/>
      </cdr:nvSpPr>
      <cdr:spPr>
        <a:xfrm xmlns:a="http://schemas.openxmlformats.org/drawingml/2006/main">
          <a:off x="5136232" y="95188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0.84256</cdr:x>
      <cdr:y>0.26966</cdr:y>
    </cdr:from>
    <cdr:to>
      <cdr:x>0.99256</cdr:x>
      <cdr:y>0.49466</cdr:y>
    </cdr:to>
    <cdr:sp macro="" textlink="">
      <cdr:nvSpPr>
        <cdr:cNvPr id="3" name="文本框 2"/>
        <cdr:cNvSpPr txBox="1"/>
      </cdr:nvSpPr>
      <cdr:spPr>
        <a:xfrm xmlns:a="http://schemas.openxmlformats.org/drawingml/2006/main">
          <a:off x="5136232" y="109589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zh-CN"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vl1pPr>
          </a:lstStyle>
          <a:p>
            <a:pPr>
              <a:defRPr/>
            </a:pPr>
            <a:endParaRPr lang="zh-CN" altLang="en-US"/>
          </a:p>
        </p:txBody>
      </p:sp>
      <p:sp>
        <p:nvSpPr>
          <p:cNvPr id="104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04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vl1pPr>
          </a:lstStyle>
          <a:p>
            <a:pPr>
              <a:defRPr/>
            </a:pPr>
            <a:endParaRPr lang="en-US" altLang="zh-CN"/>
          </a:p>
        </p:txBody>
      </p:sp>
      <p:sp>
        <p:nvSpPr>
          <p:cNvPr id="104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fld id="{750A8049-573B-4B56-9793-C07E045787E4}" type="slidenum">
              <a:rPr lang="zh-CN" altLang="en-US"/>
              <a:pPr>
                <a:defRPr/>
              </a:pPr>
              <a:t>‹#›</a:t>
            </a:fld>
            <a:endParaRPr lang="en-US" altLang="zh-CN"/>
          </a:p>
        </p:txBody>
      </p:sp>
    </p:spTree>
    <p:extLst>
      <p:ext uri="{BB962C8B-B14F-4D97-AF65-F5344CB8AC3E}">
        <p14:creationId xmlns:p14="http://schemas.microsoft.com/office/powerpoint/2010/main" val="19478614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fld id="{8FDE8706-00B1-41E3-9DC8-F03637C8E087}" type="slidenum">
              <a:rPr lang="zh-CN" altLang="en-US" b="0" smtClean="0"/>
              <a:pPr eaLnBrk="1" hangingPunct="1"/>
              <a:t>1</a:t>
            </a:fld>
            <a:endParaRPr lang="en-US" altLang="zh-CN" b="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latin typeface="微软雅黑" panose="020B0503020204020204" pitchFamily="34" charset="-122"/>
                <a:ea typeface="微软雅黑" panose="020B0503020204020204" pitchFamily="34" charset="-122"/>
              </a:rPr>
              <a:t>特征：一事物异于其他事物的特点。</a:t>
            </a:r>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atinLnBrk="1"/>
            <a:r>
              <a:rPr lang="zh-CN" altLang="en-US" sz="1200" b="0" i="0" kern="1200" dirty="0" smtClean="0">
                <a:solidFill>
                  <a:schemeClr val="tx1"/>
                </a:solidFill>
                <a:effectLst/>
                <a:latin typeface="Arial" charset="0"/>
                <a:ea typeface="+mn-ea"/>
                <a:cs typeface="+mn-cs"/>
              </a:rPr>
              <a:t>在机器学习当中，什么是训练，什么是模型？ </a:t>
            </a:r>
          </a:p>
          <a:p>
            <a:pPr latinLnBrk="1"/>
            <a:r>
              <a:rPr lang="zh-CN" altLang="en-US" sz="1200" b="0" i="0" kern="1200" dirty="0" smtClean="0">
                <a:solidFill>
                  <a:schemeClr val="tx1"/>
                </a:solidFill>
                <a:effectLst/>
                <a:latin typeface="Arial" charset="0"/>
                <a:ea typeface="+mn-ea"/>
                <a:cs typeface="+mn-cs"/>
              </a:rPr>
              <a:t>通过已知的数据和目标，调节算法的参数，这就是训练；</a:t>
            </a:r>
          </a:p>
          <a:p>
            <a:pPr latinLnBrk="1"/>
            <a:r>
              <a:rPr lang="zh-CN" altLang="en-US" sz="1200" b="0" i="0" kern="1200" dirty="0" smtClean="0">
                <a:solidFill>
                  <a:schemeClr val="tx1"/>
                </a:solidFill>
                <a:effectLst/>
                <a:latin typeface="Arial" charset="0"/>
                <a:ea typeface="+mn-ea"/>
                <a:cs typeface="+mn-cs"/>
              </a:rPr>
              <a:t>最后得到的映射，就是针对这个问题被训练出来的模型。</a:t>
            </a:r>
          </a:p>
          <a:p>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lnSpc>
                <a:spcPct val="150000"/>
              </a:lnSpc>
            </a:pPr>
            <a:r>
              <a:rPr lang="en-US" altLang="zh-CN" sz="2000" dirty="0" smtClean="0">
                <a:latin typeface="微软雅黑" panose="020B0503020204020204" pitchFamily="34" charset="-122"/>
                <a:ea typeface="微软雅黑" panose="020B0503020204020204" pitchFamily="34" charset="-122"/>
              </a:rPr>
              <a:t>from </a:t>
            </a:r>
            <a:r>
              <a:rPr lang="en-US" altLang="zh-CN" sz="2000" dirty="0" err="1" smtClean="0">
                <a:latin typeface="微软雅黑" panose="020B0503020204020204" pitchFamily="34" charset="-122"/>
                <a:ea typeface="微软雅黑" panose="020B0503020204020204" pitchFamily="34" charset="-122"/>
              </a:rPr>
              <a:t>sklearn.feature_extraction</a:t>
            </a:r>
            <a:r>
              <a:rPr lang="en-US" altLang="zh-CN" sz="2000" dirty="0" smtClean="0">
                <a:latin typeface="微软雅黑" panose="020B0503020204020204" pitchFamily="34" charset="-122"/>
                <a:ea typeface="微软雅黑" panose="020B0503020204020204" pitchFamily="34" charset="-122"/>
              </a:rPr>
              <a:t> import </a:t>
            </a:r>
            <a:r>
              <a:rPr lang="en-US" altLang="zh-CN" sz="2000" dirty="0" err="1" smtClean="0">
                <a:latin typeface="微软雅黑" panose="020B0503020204020204" pitchFamily="34" charset="-122"/>
                <a:ea typeface="微软雅黑" panose="020B0503020204020204" pitchFamily="34" charset="-122"/>
              </a:rPr>
              <a:t>DictVectorizer</a:t>
            </a:r>
            <a:r>
              <a:rPr lang="en-US" altLang="zh-CN" sz="2000" dirty="0" smtClean="0">
                <a:latin typeface="微软雅黑" panose="020B0503020204020204" pitchFamily="34" charset="-122"/>
                <a:ea typeface="微软雅黑" panose="020B0503020204020204" pitchFamily="34" charset="-122"/>
              </a:rPr>
              <a:t> </a:t>
            </a:r>
          </a:p>
          <a:p>
            <a:pPr lvl="2">
              <a:lnSpc>
                <a:spcPct val="150000"/>
              </a:lnSpc>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如果结果不用</a:t>
            </a:r>
            <a:r>
              <a:rPr lang="en-US" altLang="zh-CN" sz="2000" dirty="0" err="1" smtClean="0">
                <a:latin typeface="微软雅黑" panose="020B0503020204020204" pitchFamily="34" charset="-122"/>
                <a:ea typeface="微软雅黑" panose="020B0503020204020204" pitchFamily="34" charset="-122"/>
              </a:rPr>
              <a:t>toarray</a:t>
            </a:r>
            <a:r>
              <a:rPr lang="zh-CN" altLang="en-US" sz="2000" dirty="0" smtClean="0">
                <a:latin typeface="微软雅黑" panose="020B0503020204020204" pitchFamily="34" charset="-122"/>
                <a:ea typeface="微软雅黑" panose="020B0503020204020204" pitchFamily="34" charset="-122"/>
              </a:rPr>
              <a:t>，请开启</a:t>
            </a:r>
            <a:r>
              <a:rPr lang="en-US" altLang="zh-CN" sz="2000" dirty="0" smtClean="0">
                <a:latin typeface="微软雅黑" panose="020B0503020204020204" pitchFamily="34" charset="-122"/>
                <a:ea typeface="微软雅黑" panose="020B0503020204020204" pitchFamily="34" charset="-122"/>
              </a:rPr>
              <a:t>sparse=False</a:t>
            </a:r>
          </a:p>
          <a:p>
            <a:pPr lvl="2">
              <a:lnSpc>
                <a:spcPct val="150000"/>
              </a:lnSpc>
            </a:pPr>
            <a:r>
              <a:rPr lang="en-US" altLang="zh-CN" sz="2000" dirty="0" smtClean="0">
                <a:latin typeface="微软雅黑" panose="020B0503020204020204" pitchFamily="34" charset="-122"/>
                <a:ea typeface="微软雅黑" panose="020B0503020204020204" pitchFamily="34" charset="-122"/>
              </a:rPr>
              <a:t>dv = </a:t>
            </a:r>
            <a:r>
              <a:rPr lang="en-US" altLang="zh-CN" sz="2000" dirty="0" err="1" smtClean="0">
                <a:latin typeface="微软雅黑" panose="020B0503020204020204" pitchFamily="34" charset="-122"/>
                <a:ea typeface="微软雅黑" panose="020B0503020204020204" pitchFamily="34" charset="-122"/>
              </a:rPr>
              <a:t>DictVectorizer</a:t>
            </a:r>
            <a:r>
              <a:rPr lang="en-US" altLang="zh-CN" sz="2000" dirty="0" smtClean="0">
                <a:latin typeface="微软雅黑" panose="020B0503020204020204" pitchFamily="34" charset="-122"/>
                <a:ea typeface="微软雅黑" panose="020B0503020204020204" pitchFamily="34" charset="-122"/>
              </a:rPr>
              <a:t>() </a:t>
            </a:r>
          </a:p>
          <a:p>
            <a:pPr lvl="2">
              <a:lnSpc>
                <a:spcPct val="150000"/>
              </a:lnSpc>
            </a:pPr>
            <a:r>
              <a:rPr lang="en-US" altLang="zh-CN" sz="2000" dirty="0" smtClean="0">
                <a:latin typeface="微软雅黑" panose="020B0503020204020204" pitchFamily="34" charset="-122"/>
                <a:ea typeface="微软雅黑" panose="020B0503020204020204" pitchFamily="34" charset="-122"/>
              </a:rPr>
              <a:t>instances = [{'city': '</a:t>
            </a:r>
            <a:r>
              <a:rPr lang="zh-CN" altLang="en-US" sz="2000" dirty="0" smtClean="0">
                <a:latin typeface="微软雅黑" panose="020B0503020204020204" pitchFamily="34" charset="-122"/>
                <a:ea typeface="微软雅黑" panose="020B0503020204020204" pitchFamily="34" charset="-122"/>
              </a:rPr>
              <a:t>北京</a:t>
            </a:r>
            <a:r>
              <a:rPr lang="en-US" altLang="zh-CN" sz="2000" dirty="0" smtClean="0">
                <a:latin typeface="微软雅黑" panose="020B0503020204020204" pitchFamily="34" charset="-122"/>
                <a:ea typeface="微软雅黑" panose="020B0503020204020204" pitchFamily="34" charset="-122"/>
              </a:rPr>
              <a:t>','temperature':100},{'city': '</a:t>
            </a:r>
            <a:r>
              <a:rPr lang="zh-CN" altLang="en-US" sz="2000" dirty="0" smtClean="0">
                <a:latin typeface="微软雅黑" panose="020B0503020204020204" pitchFamily="34" charset="-122"/>
                <a:ea typeface="微软雅黑" panose="020B0503020204020204" pitchFamily="34" charset="-122"/>
              </a:rPr>
              <a:t>上海</a:t>
            </a:r>
            <a:r>
              <a:rPr lang="en-US" altLang="zh-CN" sz="2000" dirty="0" smtClean="0">
                <a:latin typeface="微软雅黑" panose="020B0503020204020204" pitchFamily="34" charset="-122"/>
                <a:ea typeface="微软雅黑" panose="020B0503020204020204" pitchFamily="34" charset="-122"/>
              </a:rPr>
              <a:t>','temperature':60}, {'city': '</a:t>
            </a:r>
            <a:r>
              <a:rPr lang="zh-CN" altLang="en-US" sz="2000" dirty="0" smtClean="0">
                <a:latin typeface="微软雅黑" panose="020B0503020204020204" pitchFamily="34" charset="-122"/>
                <a:ea typeface="微软雅黑" panose="020B0503020204020204" pitchFamily="34" charset="-122"/>
              </a:rPr>
              <a:t>深圳</a:t>
            </a:r>
            <a:r>
              <a:rPr lang="en-US" altLang="zh-CN" sz="2000" dirty="0" smtClean="0">
                <a:latin typeface="微软雅黑" panose="020B0503020204020204" pitchFamily="34" charset="-122"/>
                <a:ea typeface="微软雅黑" panose="020B0503020204020204" pitchFamily="34" charset="-122"/>
              </a:rPr>
              <a:t>','temperature':30}] </a:t>
            </a:r>
          </a:p>
          <a:p>
            <a:pPr lvl="2">
              <a:lnSpc>
                <a:spcPct val="150000"/>
              </a:lnSpc>
            </a:pPr>
            <a:r>
              <a:rPr lang="en-US" altLang="zh-CN" sz="2000" dirty="0" smtClean="0">
                <a:latin typeface="微软雅黑" panose="020B0503020204020204" pitchFamily="34" charset="-122"/>
                <a:ea typeface="微软雅黑" panose="020B0503020204020204" pitchFamily="34" charset="-122"/>
              </a:rPr>
              <a:t>data = </a:t>
            </a:r>
            <a:r>
              <a:rPr lang="en-US" altLang="zh-CN" sz="2000" dirty="0" err="1" smtClean="0">
                <a:latin typeface="微软雅黑" panose="020B0503020204020204" pitchFamily="34" charset="-122"/>
                <a:ea typeface="微软雅黑" panose="020B0503020204020204" pitchFamily="34" charset="-122"/>
              </a:rPr>
              <a:t>dv.fit_transform</a:t>
            </a:r>
            <a:r>
              <a:rPr lang="en-US" altLang="zh-CN" sz="2000" dirty="0" smtClean="0">
                <a:latin typeface="微软雅黑" panose="020B0503020204020204" pitchFamily="34" charset="-122"/>
                <a:ea typeface="微软雅黑" panose="020B0503020204020204" pitchFamily="34" charset="-122"/>
              </a:rPr>
              <a:t>(instances)</a:t>
            </a:r>
            <a:r>
              <a:rPr lang="en-US" altLang="zh-CN" sz="2000" dirty="0" smtClean="0"/>
              <a:t>.</a:t>
            </a:r>
            <a:r>
              <a:rPr lang="en-US" altLang="zh-CN" sz="2000" dirty="0" err="1" smtClean="0"/>
              <a:t>toarray</a:t>
            </a:r>
            <a:r>
              <a:rPr lang="en-US" altLang="zh-CN" sz="2000" dirty="0" smtClean="0"/>
              <a:t>()</a:t>
            </a:r>
            <a:endParaRPr lang="en-US" altLang="zh-CN" sz="2000" dirty="0" smtClean="0">
              <a:latin typeface="微软雅黑" panose="020B0503020204020204" pitchFamily="34" charset="-122"/>
              <a:ea typeface="微软雅黑" panose="020B0503020204020204" pitchFamily="34" charset="-122"/>
            </a:endParaRPr>
          </a:p>
          <a:p>
            <a:pPr lvl="2">
              <a:lnSpc>
                <a:spcPct val="150000"/>
              </a:lnSpc>
            </a:pPr>
            <a:r>
              <a:rPr lang="en-US" altLang="zh-CN" sz="2000" dirty="0" smtClean="0">
                <a:latin typeface="微软雅黑" panose="020B0503020204020204" pitchFamily="34" charset="-122"/>
                <a:ea typeface="微软雅黑" panose="020B0503020204020204" pitchFamily="34" charset="-122"/>
              </a:rPr>
              <a:t>print(data)</a:t>
            </a:r>
          </a:p>
          <a:p>
            <a:pPr lvl="2">
              <a:lnSpc>
                <a:spcPct val="150000"/>
              </a:lnSpc>
            </a:pPr>
            <a:r>
              <a:rPr lang="en-US" altLang="zh-CN" sz="2000" dirty="0" smtClean="0">
                <a:latin typeface="微软雅黑" panose="020B0503020204020204" pitchFamily="34" charset="-122"/>
                <a:ea typeface="微软雅黑" panose="020B0503020204020204" pitchFamily="34" charset="-122"/>
              </a:rPr>
              <a:t>print(</a:t>
            </a:r>
            <a:r>
              <a:rPr lang="en-US" altLang="zh-CN" sz="2000" dirty="0" err="1" smtClean="0">
                <a:latin typeface="微软雅黑" panose="020B0503020204020204" pitchFamily="34" charset="-122"/>
                <a:ea typeface="微软雅黑" panose="020B0503020204020204" pitchFamily="34" charset="-122"/>
              </a:rPr>
              <a:t>dv.get_feature_names</a:t>
            </a:r>
            <a:r>
              <a:rPr lang="en-US" altLang="zh-CN" sz="2000" dirty="0" smtClean="0">
                <a:latin typeface="微软雅黑" panose="020B0503020204020204" pitchFamily="34" charset="-122"/>
                <a:ea typeface="微软雅黑" panose="020B0503020204020204" pitchFamily="34" charset="-122"/>
              </a:rPr>
              <a:t>()) </a:t>
            </a:r>
          </a:p>
          <a:p>
            <a:pPr lvl="2">
              <a:lnSpc>
                <a:spcPct val="150000"/>
              </a:lnSpc>
            </a:pPr>
            <a:r>
              <a:rPr lang="en-US" altLang="zh-CN" sz="2000" dirty="0" smtClean="0">
                <a:latin typeface="微软雅黑" panose="020B0503020204020204" pitchFamily="34" charset="-122"/>
                <a:ea typeface="微软雅黑" panose="020B0503020204020204" pitchFamily="34" charset="-122"/>
              </a:rPr>
              <a:t>print(</a:t>
            </a:r>
            <a:r>
              <a:rPr lang="en-US" altLang="zh-CN" sz="2000" dirty="0" err="1" smtClean="0">
                <a:latin typeface="微软雅黑" panose="020B0503020204020204" pitchFamily="34" charset="-122"/>
                <a:ea typeface="微软雅黑" panose="020B0503020204020204" pitchFamily="34" charset="-122"/>
              </a:rPr>
              <a:t>dv.inverse_transform</a:t>
            </a:r>
            <a:r>
              <a:rPr lang="en-US" altLang="zh-CN" sz="2000" dirty="0" smtClean="0">
                <a:latin typeface="微软雅黑" panose="020B0503020204020204" pitchFamily="34" charset="-122"/>
                <a:ea typeface="微软雅黑" panose="020B0503020204020204" pitchFamily="34" charset="-122"/>
              </a:rPr>
              <a:t>(data))</a:t>
            </a:r>
          </a:p>
          <a:p>
            <a:endParaRPr lang="zh-CN"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from </a:t>
            </a:r>
            <a:r>
              <a:rPr lang="en-US" altLang="zh-CN" sz="2000" dirty="0" err="1" smtClean="0">
                <a:latin typeface="微软雅黑" panose="020B0503020204020204" pitchFamily="34" charset="-122"/>
                <a:ea typeface="微软雅黑" panose="020B0503020204020204" pitchFamily="34" charset="-122"/>
              </a:rPr>
              <a:t>sklearn.feature_extraction.text</a:t>
            </a:r>
            <a:r>
              <a:rPr lang="en-US" altLang="zh-CN" sz="2000" dirty="0" smtClean="0">
                <a:latin typeface="微软雅黑" panose="020B0503020204020204" pitchFamily="34" charset="-122"/>
                <a:ea typeface="微软雅黑" panose="020B0503020204020204" pitchFamily="34" charset="-122"/>
              </a:rPr>
              <a:t> import </a:t>
            </a:r>
            <a:r>
              <a:rPr lang="en-US" altLang="zh-CN" sz="2000" dirty="0" err="1" smtClean="0">
                <a:latin typeface="微软雅黑" panose="020B0503020204020204" pitchFamily="34" charset="-122"/>
                <a:ea typeface="微软雅黑" panose="020B0503020204020204" pitchFamily="34" charset="-122"/>
              </a:rPr>
              <a:t>CountVectorizer</a:t>
            </a:r>
            <a:r>
              <a:rPr lang="en-US" altLang="zh-CN" sz="2000" dirty="0" smtClean="0">
                <a:latin typeface="微软雅黑" panose="020B0503020204020204" pitchFamily="34" charset="-122"/>
                <a:ea typeface="微软雅黑" panose="020B0503020204020204" pitchFamily="34" charset="-122"/>
              </a:rPr>
              <a:t> </a:t>
            </a:r>
          </a:p>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content = ["life is </a:t>
            </a:r>
            <a:r>
              <a:rPr lang="en-US" altLang="zh-CN" sz="2000" dirty="0" err="1" smtClean="0">
                <a:latin typeface="微软雅黑" panose="020B0503020204020204" pitchFamily="34" charset="-122"/>
                <a:ea typeface="微软雅黑" panose="020B0503020204020204" pitchFamily="34" charset="-122"/>
              </a:rPr>
              <a:t>short,i</a:t>
            </a:r>
            <a:r>
              <a:rPr lang="en-US" altLang="zh-CN" sz="2000" dirty="0" smtClean="0">
                <a:latin typeface="微软雅黑" panose="020B0503020204020204" pitchFamily="34" charset="-122"/>
                <a:ea typeface="微软雅黑" panose="020B0503020204020204" pitchFamily="34" charset="-122"/>
              </a:rPr>
              <a:t> like </a:t>
            </a:r>
            <a:r>
              <a:rPr lang="en-US" altLang="zh-CN" sz="2000" dirty="0" err="1" smtClean="0">
                <a:latin typeface="微软雅黑" panose="020B0503020204020204" pitchFamily="34" charset="-122"/>
                <a:ea typeface="微软雅黑" panose="020B0503020204020204" pitchFamily="34" charset="-122"/>
              </a:rPr>
              <a:t>python","life</a:t>
            </a:r>
            <a:r>
              <a:rPr lang="en-US" altLang="zh-CN" sz="2000" dirty="0" smtClean="0">
                <a:latin typeface="微软雅黑" panose="020B0503020204020204" pitchFamily="34" charset="-122"/>
                <a:ea typeface="微软雅黑" panose="020B0503020204020204" pitchFamily="34" charset="-122"/>
              </a:rPr>
              <a:t> is too </a:t>
            </a:r>
            <a:r>
              <a:rPr lang="en-US" altLang="zh-CN" sz="2000" dirty="0" err="1" smtClean="0">
                <a:latin typeface="微软雅黑" panose="020B0503020204020204" pitchFamily="34" charset="-122"/>
                <a:ea typeface="微软雅黑" panose="020B0503020204020204" pitchFamily="34" charset="-122"/>
              </a:rPr>
              <a:t>long,i</a:t>
            </a:r>
            <a:r>
              <a:rPr lang="en-US" altLang="zh-CN" sz="2000" dirty="0" smtClean="0">
                <a:latin typeface="微软雅黑" panose="020B0503020204020204" pitchFamily="34" charset="-122"/>
                <a:ea typeface="微软雅黑" panose="020B0503020204020204" pitchFamily="34" charset="-122"/>
              </a:rPr>
              <a:t> dislike python"] </a:t>
            </a:r>
          </a:p>
          <a:p>
            <a:pPr lvl="1">
              <a:lnSpc>
                <a:spcPct val="150000"/>
              </a:lnSpc>
              <a:buFont typeface="Wingdings" panose="05000000000000000000" pitchFamily="2" charset="2"/>
              <a:buNone/>
            </a:pPr>
            <a:r>
              <a:rPr lang="en-US" altLang="zh-CN" sz="2000" dirty="0" err="1" smtClean="0">
                <a:latin typeface="微软雅黑" panose="020B0503020204020204" pitchFamily="34" charset="-122"/>
                <a:ea typeface="微软雅黑" panose="020B0503020204020204" pitchFamily="34" charset="-122"/>
              </a:rPr>
              <a:t>vectorizer</a:t>
            </a:r>
            <a:r>
              <a:rPr lang="en-US" altLang="zh-CN" sz="2000" dirty="0" smtClean="0">
                <a:latin typeface="微软雅黑" panose="020B0503020204020204" pitchFamily="34" charset="-122"/>
                <a:ea typeface="微软雅黑" panose="020B0503020204020204" pitchFamily="34" charset="-122"/>
              </a:rPr>
              <a:t> = </a:t>
            </a:r>
            <a:r>
              <a:rPr lang="en-US" altLang="zh-CN" sz="2000" dirty="0" err="1" smtClean="0">
                <a:latin typeface="微软雅黑" panose="020B0503020204020204" pitchFamily="34" charset="-122"/>
                <a:ea typeface="微软雅黑" panose="020B0503020204020204" pitchFamily="34" charset="-122"/>
              </a:rPr>
              <a:t>CountVectorizer</a:t>
            </a:r>
            <a:r>
              <a:rPr lang="en-US" altLang="zh-CN" sz="2000" dirty="0" smtClean="0">
                <a:latin typeface="微软雅黑" panose="020B0503020204020204" pitchFamily="34" charset="-122"/>
                <a:ea typeface="微软雅黑" panose="020B0503020204020204" pitchFamily="34" charset="-122"/>
              </a:rPr>
              <a:t>() </a:t>
            </a:r>
          </a:p>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print(</a:t>
            </a:r>
            <a:r>
              <a:rPr lang="en-US" altLang="zh-CN" sz="2000" dirty="0" err="1" smtClean="0">
                <a:latin typeface="微软雅黑" panose="020B0503020204020204" pitchFamily="34" charset="-122"/>
                <a:ea typeface="微软雅黑" panose="020B0503020204020204" pitchFamily="34" charset="-122"/>
              </a:rPr>
              <a:t>vectorizer.fit_transform</a:t>
            </a:r>
            <a:r>
              <a:rPr lang="en-US" altLang="zh-CN" sz="2000" dirty="0" smtClean="0">
                <a:latin typeface="微软雅黑" panose="020B0503020204020204" pitchFamily="34" charset="-122"/>
                <a:ea typeface="微软雅黑" panose="020B0503020204020204" pitchFamily="34" charset="-122"/>
              </a:rPr>
              <a:t>(content).</a:t>
            </a:r>
            <a:r>
              <a:rPr lang="en-US" altLang="zh-CN" sz="2000" dirty="0" err="1" smtClean="0">
                <a:latin typeface="微软雅黑" panose="020B0503020204020204" pitchFamily="34" charset="-122"/>
                <a:ea typeface="微软雅黑" panose="020B0503020204020204" pitchFamily="34" charset="-122"/>
              </a:rPr>
              <a:t>toarray</a:t>
            </a:r>
            <a:r>
              <a:rPr lang="en-US" altLang="zh-CN" sz="2000" dirty="0" smtClean="0">
                <a:latin typeface="微软雅黑" panose="020B0503020204020204" pitchFamily="34" charset="-122"/>
                <a:ea typeface="微软雅黑" panose="020B0503020204020204" pitchFamily="34" charset="-122"/>
              </a:rPr>
              <a:t>())</a:t>
            </a:r>
          </a:p>
          <a:p>
            <a:endParaRPr lang="en-US" altLang="zh-CN" dirty="0" smtClean="0"/>
          </a:p>
          <a:p>
            <a:endParaRPr lang="en-US" altLang="zh-CN" dirty="0" smtClean="0"/>
          </a:p>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from </a:t>
            </a:r>
            <a:r>
              <a:rPr lang="en-US" altLang="zh-CN" sz="2000" dirty="0" err="1" smtClean="0">
                <a:latin typeface="微软雅黑" panose="020B0503020204020204" pitchFamily="34" charset="-122"/>
                <a:ea typeface="微软雅黑" panose="020B0503020204020204" pitchFamily="34" charset="-122"/>
              </a:rPr>
              <a:t>sklearn.feature_extraction.text</a:t>
            </a:r>
            <a:r>
              <a:rPr lang="en-US" altLang="zh-CN" sz="2000" dirty="0" smtClean="0">
                <a:latin typeface="微软雅黑" panose="020B0503020204020204" pitchFamily="34" charset="-122"/>
                <a:ea typeface="微软雅黑" panose="020B0503020204020204" pitchFamily="34" charset="-122"/>
              </a:rPr>
              <a:t> import </a:t>
            </a:r>
            <a:r>
              <a:rPr lang="en-US" altLang="zh-CN" sz="2000" dirty="0" err="1" smtClean="0">
                <a:latin typeface="微软雅黑" panose="020B0503020204020204" pitchFamily="34" charset="-122"/>
                <a:ea typeface="微软雅黑" panose="020B0503020204020204" pitchFamily="34" charset="-122"/>
              </a:rPr>
              <a:t>CountVectorizer</a:t>
            </a:r>
            <a:r>
              <a:rPr lang="en-US" altLang="zh-CN" sz="2000" dirty="0" smtClean="0">
                <a:latin typeface="微软雅黑" panose="020B0503020204020204" pitchFamily="34" charset="-122"/>
                <a:ea typeface="微软雅黑" panose="020B0503020204020204" pitchFamily="34" charset="-122"/>
              </a:rPr>
              <a:t> </a:t>
            </a:r>
          </a:p>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content = ["</a:t>
            </a:r>
            <a:r>
              <a:rPr lang="zh-CN" altLang="en-US" sz="2000" dirty="0" smtClean="0">
                <a:latin typeface="微软雅黑" panose="020B0503020204020204" pitchFamily="34" charset="-122"/>
                <a:ea typeface="微软雅黑" panose="020B0503020204020204" pitchFamily="34" charset="-122"/>
              </a:rPr>
              <a:t>我不喜欢</a:t>
            </a:r>
            <a:r>
              <a:rPr lang="en-US" altLang="zh-CN" sz="2000" dirty="0" err="1" smtClean="0">
                <a:latin typeface="微软雅黑" panose="020B0503020204020204" pitchFamily="34" charset="-122"/>
                <a:ea typeface="微软雅黑" panose="020B0503020204020204" pitchFamily="34" charset="-122"/>
              </a:rPr>
              <a:t>python","life</a:t>
            </a:r>
            <a:r>
              <a:rPr lang="en-US" altLang="zh-CN" sz="2000" dirty="0" smtClean="0">
                <a:latin typeface="微软雅黑" panose="020B0503020204020204" pitchFamily="34" charset="-122"/>
                <a:ea typeface="微软雅黑" panose="020B0503020204020204" pitchFamily="34" charset="-122"/>
              </a:rPr>
              <a:t> is too </a:t>
            </a:r>
            <a:r>
              <a:rPr lang="en-US" altLang="zh-CN" sz="2000" dirty="0" err="1" smtClean="0">
                <a:latin typeface="微软雅黑" panose="020B0503020204020204" pitchFamily="34" charset="-122"/>
                <a:ea typeface="微软雅黑" panose="020B0503020204020204" pitchFamily="34" charset="-122"/>
              </a:rPr>
              <a:t>long,i</a:t>
            </a:r>
            <a:r>
              <a:rPr lang="en-US" altLang="zh-CN" sz="2000" dirty="0" smtClean="0">
                <a:latin typeface="微软雅黑" panose="020B0503020204020204" pitchFamily="34" charset="-122"/>
                <a:ea typeface="微软雅黑" panose="020B0503020204020204" pitchFamily="34" charset="-122"/>
              </a:rPr>
              <a:t> dislike python"] </a:t>
            </a:r>
          </a:p>
          <a:p>
            <a:pPr lvl="1">
              <a:lnSpc>
                <a:spcPct val="150000"/>
              </a:lnSpc>
              <a:buFont typeface="Wingdings" panose="05000000000000000000" pitchFamily="2" charset="2"/>
              <a:buNone/>
            </a:pPr>
            <a:r>
              <a:rPr lang="en-US" altLang="zh-CN" sz="2000" dirty="0" err="1" smtClean="0">
                <a:latin typeface="微软雅黑" panose="020B0503020204020204" pitchFamily="34" charset="-122"/>
                <a:ea typeface="微软雅黑" panose="020B0503020204020204" pitchFamily="34" charset="-122"/>
              </a:rPr>
              <a:t>vectorizer</a:t>
            </a:r>
            <a:r>
              <a:rPr lang="en-US" altLang="zh-CN" sz="2000" dirty="0" smtClean="0">
                <a:latin typeface="微软雅黑" panose="020B0503020204020204" pitchFamily="34" charset="-122"/>
                <a:ea typeface="微软雅黑" panose="020B0503020204020204" pitchFamily="34" charset="-122"/>
              </a:rPr>
              <a:t> = </a:t>
            </a:r>
            <a:r>
              <a:rPr lang="en-US" altLang="zh-CN" sz="2000" dirty="0" err="1" smtClean="0">
                <a:latin typeface="微软雅黑" panose="020B0503020204020204" pitchFamily="34" charset="-122"/>
                <a:ea typeface="微软雅黑" panose="020B0503020204020204" pitchFamily="34" charset="-122"/>
              </a:rPr>
              <a:t>CountVectorizer</a:t>
            </a:r>
            <a:r>
              <a:rPr lang="en-US" altLang="zh-CN" sz="2000" dirty="0" smtClean="0">
                <a:latin typeface="微软雅黑" panose="020B0503020204020204" pitchFamily="34" charset="-122"/>
                <a:ea typeface="微软雅黑" panose="020B0503020204020204" pitchFamily="34" charset="-122"/>
              </a:rPr>
              <a:t>() </a:t>
            </a:r>
          </a:p>
          <a:p>
            <a:pPr lvl="1">
              <a:lnSpc>
                <a:spcPct val="150000"/>
              </a:lnSpc>
              <a:buFont typeface="Wingdings" panose="05000000000000000000" pitchFamily="2" charset="2"/>
              <a:buNone/>
            </a:pPr>
            <a:r>
              <a:rPr lang="en-US" altLang="zh-CN" sz="2000" dirty="0" smtClean="0">
                <a:latin typeface="微软雅黑" panose="020B0503020204020204" pitchFamily="34" charset="-122"/>
                <a:ea typeface="微软雅黑" panose="020B0503020204020204" pitchFamily="34" charset="-122"/>
              </a:rPr>
              <a:t>print(</a:t>
            </a:r>
            <a:r>
              <a:rPr lang="en-US" altLang="zh-CN" sz="2000" dirty="0" err="1" smtClean="0">
                <a:latin typeface="微软雅黑" panose="020B0503020204020204" pitchFamily="34" charset="-122"/>
                <a:ea typeface="微软雅黑" panose="020B0503020204020204" pitchFamily="34" charset="-122"/>
              </a:rPr>
              <a:t>vectorizer.fit_transform</a:t>
            </a:r>
            <a:r>
              <a:rPr lang="en-US" altLang="zh-CN" sz="2000" dirty="0" smtClean="0">
                <a:latin typeface="微软雅黑" panose="020B0503020204020204" pitchFamily="34" charset="-122"/>
                <a:ea typeface="微软雅黑" panose="020B0503020204020204" pitchFamily="34" charset="-122"/>
              </a:rPr>
              <a:t>(content).</a:t>
            </a:r>
            <a:r>
              <a:rPr lang="en-US" altLang="zh-CN" sz="2000" dirty="0" err="1" smtClean="0">
                <a:latin typeface="微软雅黑" panose="020B0503020204020204" pitchFamily="34" charset="-122"/>
                <a:ea typeface="微软雅黑" panose="020B0503020204020204" pitchFamily="34" charset="-122"/>
              </a:rPr>
              <a:t>toarray</a:t>
            </a:r>
            <a:r>
              <a:rPr lang="en-US" altLang="zh-CN" sz="2000" dirty="0" smtClean="0">
                <a:latin typeface="微软雅黑" panose="020B0503020204020204" pitchFamily="34" charset="-122"/>
                <a:ea typeface="微软雅黑" panose="020B0503020204020204" pitchFamily="34" charset="-122"/>
              </a:rPr>
              <a:t>())</a:t>
            </a:r>
          </a:p>
          <a:p>
            <a:endParaRPr lang="zh-CN"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a:p>
            <a:r>
              <a:rPr lang="zh-CN" altLang="en-US" dirty="0" smtClean="0"/>
              <a:t>停止词，是由英文单词</a:t>
            </a:r>
            <a:r>
              <a:rPr lang="en-US" altLang="zh-CN" dirty="0" smtClean="0"/>
              <a:t>:</a:t>
            </a:r>
            <a:r>
              <a:rPr lang="en-US" altLang="zh-CN" dirty="0" err="1" smtClean="0"/>
              <a:t>stopword</a:t>
            </a:r>
            <a:r>
              <a:rPr lang="zh-CN" altLang="en-US" dirty="0" smtClean="0"/>
              <a:t>翻译过来的，原来在英语里面会遇到很多</a:t>
            </a:r>
            <a:r>
              <a:rPr lang="en-US" altLang="zh-CN" dirty="0" smtClean="0"/>
              <a:t>a</a:t>
            </a:r>
            <a:r>
              <a:rPr lang="zh-CN" altLang="en-US" dirty="0" smtClean="0"/>
              <a:t>，</a:t>
            </a:r>
            <a:r>
              <a:rPr lang="en-US" altLang="zh-CN" dirty="0" smtClean="0"/>
              <a:t>the</a:t>
            </a:r>
            <a:r>
              <a:rPr lang="zh-CN" altLang="en-US" dirty="0" smtClean="0"/>
              <a:t>，</a:t>
            </a:r>
            <a:r>
              <a:rPr lang="en-US" altLang="zh-CN" dirty="0" smtClean="0"/>
              <a:t>or</a:t>
            </a:r>
            <a:r>
              <a:rPr lang="zh-CN" altLang="en-US" dirty="0" smtClean="0"/>
              <a:t>等使用频率很多的字或词，常为冠词、介词、副词或连词等。如果搜索引擎要将这些词都索引的话，那么几乎每个网站都会被索引，也就是说工作量巨大。可以毫不夸张的说句，只要是个英文网站都会用到</a:t>
            </a:r>
            <a:r>
              <a:rPr lang="en-US" altLang="zh-CN" dirty="0" smtClean="0"/>
              <a:t>a</a:t>
            </a:r>
            <a:r>
              <a:rPr lang="zh-CN" altLang="en-US" dirty="0" smtClean="0"/>
              <a:t>或者是</a:t>
            </a:r>
            <a:r>
              <a:rPr lang="en-US" altLang="zh-CN" dirty="0" smtClean="0"/>
              <a:t>the</a:t>
            </a:r>
            <a:r>
              <a:rPr lang="zh-CN" altLang="en-US" dirty="0" smtClean="0"/>
              <a:t>。那么这些英文的词跟我们中文有什么关系呢？ 在中文网站里面其实也存在大量的</a:t>
            </a:r>
            <a:r>
              <a:rPr lang="en-US" altLang="zh-CN" dirty="0" err="1" smtClean="0"/>
              <a:t>stopword</a:t>
            </a:r>
            <a:r>
              <a:rPr lang="zh-CN" altLang="en-US" dirty="0" smtClean="0"/>
              <a:t>，我们称它为停止词。比如，我们前面这句话，“在”、“里面”、“也”、“的”、“它”、“为”这些词都是停止词。这些词因为使用频率过高，几乎每个网页上都存在，所以搜索引擎开发人员都将这一类词语全部忽略掉。如果我们的网站上存在大量这样的词语，那么相当于浪费了很多资源。原本可以添加一个关键词，排名就可以上升一名的，为什么不留着添加为关键词呢？停止词对</a:t>
            </a:r>
            <a:r>
              <a:rPr lang="en-US" altLang="zh-CN" dirty="0" smtClean="0"/>
              <a:t>SEO</a:t>
            </a:r>
            <a:r>
              <a:rPr lang="zh-CN" altLang="en-US" dirty="0" smtClean="0"/>
              <a:t>的意义不是越多越好，而是尽量的减少为宜。</a:t>
            </a:r>
            <a:endParaRPr lang="en-US" altLang="zh-CN" dirty="0" smtClean="0"/>
          </a:p>
          <a:p>
            <a:endParaRPr lang="en-US" altLang="zh-CN" dirty="0" smtClean="0"/>
          </a:p>
          <a:p>
            <a:pPr latinLnBrk="1"/>
            <a:r>
              <a:rPr lang="en-US" altLang="zh-CN" sz="1200" b="1" i="0" kern="1200" dirty="0" err="1" smtClean="0">
                <a:solidFill>
                  <a:schemeClr val="tx1"/>
                </a:solidFill>
                <a:effectLst/>
                <a:latin typeface="Arial" charset="0"/>
                <a:ea typeface="+mn-ea"/>
                <a:cs typeface="+mn-cs"/>
              </a:rPr>
              <a:t>stop_words</a:t>
            </a:r>
            <a:r>
              <a:rPr lang="zh-CN" altLang="en-US" sz="1200" b="1"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string {'</a:t>
            </a:r>
            <a:r>
              <a:rPr lang="en-US" altLang="zh-CN" sz="1200" b="0" i="0" kern="1200" dirty="0" err="1" smtClean="0">
                <a:solidFill>
                  <a:schemeClr val="tx1"/>
                </a:solidFill>
                <a:effectLst/>
                <a:latin typeface="Arial" charset="0"/>
                <a:ea typeface="+mn-ea"/>
                <a:cs typeface="+mn-cs"/>
              </a:rPr>
              <a:t>english</a:t>
            </a:r>
            <a:r>
              <a:rPr lang="en-US" altLang="zh-CN" sz="1200" b="0" i="0" kern="1200" dirty="0" smtClean="0">
                <a:solidFill>
                  <a:schemeClr val="tx1"/>
                </a:solidFill>
                <a:effectLst/>
                <a:latin typeface="Arial" charset="0"/>
                <a:ea typeface="+mn-ea"/>
                <a:cs typeface="+mn-cs"/>
              </a:rPr>
              <a:t>'}, list, or None(default)</a:t>
            </a:r>
          </a:p>
          <a:p>
            <a:pPr latinLnBrk="1"/>
            <a:endParaRPr lang="en-US" altLang="zh-CN" sz="1200" b="0" i="0" kern="1200" dirty="0" smtClean="0">
              <a:solidFill>
                <a:schemeClr val="tx1"/>
              </a:solidFill>
              <a:effectLst/>
              <a:latin typeface="Arial" charset="0"/>
              <a:ea typeface="+mn-ea"/>
              <a:cs typeface="+mn-cs"/>
            </a:endParaRPr>
          </a:p>
          <a:p>
            <a:pPr latinLnBrk="1"/>
            <a:r>
              <a:rPr lang="en-US" altLang="zh-CN" sz="1200" b="0" i="0" kern="1200" dirty="0" smtClean="0">
                <a:solidFill>
                  <a:schemeClr val="tx1"/>
                </a:solidFill>
                <a:effectLst/>
                <a:latin typeface="Arial" charset="0"/>
                <a:ea typeface="+mn-ea"/>
                <a:cs typeface="+mn-cs"/>
              </a:rPr>
              <a:t>    </a:t>
            </a:r>
            <a:r>
              <a:rPr lang="zh-CN" altLang="en-US" sz="1200" b="0" i="0" kern="1200" dirty="0" smtClean="0">
                <a:solidFill>
                  <a:schemeClr val="tx1"/>
                </a:solidFill>
                <a:effectLst/>
                <a:latin typeface="Arial" charset="0"/>
                <a:ea typeface="+mn-ea"/>
                <a:cs typeface="+mn-cs"/>
              </a:rPr>
              <a:t>如果</a:t>
            </a:r>
            <a:r>
              <a:rPr lang="en-US" altLang="zh-CN" sz="1200" b="0" i="0" kern="1200" dirty="0" err="1" smtClean="0">
                <a:solidFill>
                  <a:schemeClr val="tx1"/>
                </a:solidFill>
                <a:effectLst/>
                <a:latin typeface="Arial" charset="0"/>
                <a:ea typeface="+mn-ea"/>
                <a:cs typeface="+mn-cs"/>
              </a:rPr>
              <a:t>english</a:t>
            </a:r>
            <a:r>
              <a:rPr lang="zh-CN" altLang="en-US" sz="1200" b="0" i="0" kern="1200" dirty="0" smtClean="0">
                <a:solidFill>
                  <a:schemeClr val="tx1"/>
                </a:solidFill>
                <a:effectLst/>
                <a:latin typeface="Arial" charset="0"/>
                <a:ea typeface="+mn-ea"/>
                <a:cs typeface="+mn-cs"/>
              </a:rPr>
              <a:t>，用于英语内建的停用词列表</a:t>
            </a:r>
          </a:p>
          <a:p>
            <a:pPr latinLnBrk="1"/>
            <a:r>
              <a:rPr lang="zh-CN" altLang="en-US" sz="1200" b="0" i="0" kern="1200" dirty="0" smtClean="0">
                <a:solidFill>
                  <a:schemeClr val="tx1"/>
                </a:solidFill>
                <a:effectLst/>
                <a:latin typeface="Arial" charset="0"/>
                <a:ea typeface="+mn-ea"/>
                <a:cs typeface="+mn-cs"/>
              </a:rPr>
              <a:t>    如果</a:t>
            </a:r>
            <a:r>
              <a:rPr lang="en-US" altLang="zh-CN" sz="1200" b="0" i="0" kern="1200" dirty="0" smtClean="0">
                <a:solidFill>
                  <a:schemeClr val="tx1"/>
                </a:solidFill>
                <a:effectLst/>
                <a:latin typeface="Arial" charset="0"/>
                <a:ea typeface="+mn-ea"/>
                <a:cs typeface="+mn-cs"/>
              </a:rPr>
              <a:t>list</a:t>
            </a:r>
            <a:r>
              <a:rPr lang="zh-CN" altLang="en-US" sz="1200" b="0" i="0" kern="1200" dirty="0" smtClean="0">
                <a:solidFill>
                  <a:schemeClr val="tx1"/>
                </a:solidFill>
                <a:effectLst/>
                <a:latin typeface="Arial" charset="0"/>
                <a:ea typeface="+mn-ea"/>
                <a:cs typeface="+mn-cs"/>
              </a:rPr>
              <a:t>，该列表被假定为包含停用词，列表中的所有词都将从令牌中删除</a:t>
            </a:r>
          </a:p>
          <a:p>
            <a:pPr latinLnBrk="1"/>
            <a:r>
              <a:rPr lang="zh-CN" altLang="en-US" sz="1200" b="0" i="0" kern="1200" dirty="0" smtClean="0">
                <a:solidFill>
                  <a:schemeClr val="tx1"/>
                </a:solidFill>
                <a:effectLst/>
                <a:latin typeface="Arial" charset="0"/>
                <a:ea typeface="+mn-ea"/>
                <a:cs typeface="+mn-cs"/>
              </a:rPr>
              <a:t>    如果</a:t>
            </a:r>
            <a:r>
              <a:rPr lang="en-US" altLang="zh-CN" sz="1200" b="0" i="0" kern="1200" dirty="0" smtClean="0">
                <a:solidFill>
                  <a:schemeClr val="tx1"/>
                </a:solidFill>
                <a:effectLst/>
                <a:latin typeface="Arial" charset="0"/>
                <a:ea typeface="+mn-ea"/>
                <a:cs typeface="+mn-cs"/>
              </a:rPr>
              <a:t>None</a:t>
            </a:r>
            <a:r>
              <a:rPr lang="zh-CN" altLang="en-US" sz="1200" b="0" i="0" kern="1200" dirty="0" smtClean="0">
                <a:solidFill>
                  <a:schemeClr val="tx1"/>
                </a:solidFill>
                <a:effectLst/>
                <a:latin typeface="Arial" charset="0"/>
                <a:ea typeface="+mn-ea"/>
                <a:cs typeface="+mn-cs"/>
              </a:rPr>
              <a:t>，不使用停用词。</a:t>
            </a:r>
            <a:r>
              <a:rPr lang="en-US" altLang="zh-CN" sz="1200" b="0" i="0" kern="1200" dirty="0" err="1" smtClean="0">
                <a:solidFill>
                  <a:schemeClr val="tx1"/>
                </a:solidFill>
                <a:effectLst/>
                <a:latin typeface="Arial" charset="0"/>
                <a:ea typeface="+mn-ea"/>
                <a:cs typeface="+mn-cs"/>
              </a:rPr>
              <a:t>max_df</a:t>
            </a:r>
            <a:r>
              <a:rPr lang="zh-CN" altLang="en-US" sz="1200" b="0" i="0" kern="1200" dirty="0" smtClean="0">
                <a:solidFill>
                  <a:schemeClr val="tx1"/>
                </a:solidFill>
                <a:effectLst/>
                <a:latin typeface="Arial" charset="0"/>
                <a:ea typeface="+mn-ea"/>
                <a:cs typeface="+mn-cs"/>
              </a:rPr>
              <a:t>可以被设置为范围</a:t>
            </a:r>
            <a:r>
              <a:rPr lang="en-US" altLang="zh-CN" sz="1200" b="0" i="0" kern="1200" dirty="0" smtClean="0">
                <a:solidFill>
                  <a:schemeClr val="tx1"/>
                </a:solidFill>
                <a:effectLst/>
                <a:latin typeface="Arial" charset="0"/>
                <a:ea typeface="+mn-ea"/>
                <a:cs typeface="+mn-cs"/>
              </a:rPr>
              <a:t>[0.7, 1.0)</a:t>
            </a:r>
            <a:r>
              <a:rPr lang="zh-CN" altLang="en-US" sz="1200" b="0" i="0" kern="1200" dirty="0" smtClean="0">
                <a:solidFill>
                  <a:schemeClr val="tx1"/>
                </a:solidFill>
                <a:effectLst/>
                <a:latin typeface="Arial" charset="0"/>
                <a:ea typeface="+mn-ea"/>
                <a:cs typeface="+mn-cs"/>
              </a:rPr>
              <a:t>的值，基于内部预料词频来自动检测和过滤停用词</a:t>
            </a:r>
          </a:p>
          <a:p>
            <a:endParaRPr lang="en-US" altLang="zh-CN" dirty="0" smtClean="0"/>
          </a:p>
          <a:p>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kern="1200" dirty="0" smtClean="0">
                <a:solidFill>
                  <a:schemeClr val="tx1"/>
                </a:solidFill>
                <a:effectLst/>
                <a:latin typeface="Arial" charset="0"/>
                <a:ea typeface="+mn-ea"/>
                <a:cs typeface="+mn-cs"/>
              </a:rPr>
              <a:t>import </a:t>
            </a:r>
            <a:r>
              <a:rPr lang="en-US" altLang="zh-CN" dirty="0" err="1" smtClean="0"/>
              <a:t>jieba</a:t>
            </a:r>
            <a:r>
              <a:rPr lang="en-US" altLang="zh-CN" dirty="0" smtClean="0"/>
              <a:t/>
            </a:r>
            <a:br>
              <a:rPr lang="en-US" altLang="zh-CN" dirty="0" smtClean="0"/>
            </a:br>
            <a:r>
              <a:rPr lang="en-US" altLang="zh-CN" sz="1200" b="1" kern="1200" dirty="0" smtClean="0">
                <a:solidFill>
                  <a:schemeClr val="tx1"/>
                </a:solidFill>
                <a:effectLst/>
                <a:latin typeface="Arial" charset="0"/>
                <a:ea typeface="+mn-ea"/>
                <a:cs typeface="+mn-cs"/>
              </a:rPr>
              <a:t>import </a:t>
            </a:r>
            <a:r>
              <a:rPr lang="en-US" altLang="zh-CN" dirty="0" err="1" smtClean="0"/>
              <a:t>numpy</a:t>
            </a:r>
            <a:r>
              <a:rPr lang="en-US" altLang="zh-CN" dirty="0" smtClean="0"/>
              <a:t> </a:t>
            </a:r>
            <a:r>
              <a:rPr lang="en-US" altLang="zh-CN" sz="1200" b="1" kern="1200" dirty="0" smtClean="0">
                <a:solidFill>
                  <a:schemeClr val="tx1"/>
                </a:solidFill>
                <a:effectLst/>
                <a:latin typeface="Arial" charset="0"/>
                <a:ea typeface="+mn-ea"/>
                <a:cs typeface="+mn-cs"/>
              </a:rPr>
              <a:t>as </a:t>
            </a:r>
            <a:r>
              <a:rPr lang="en-US" altLang="zh-CN" dirty="0" smtClean="0"/>
              <a:t>np</a:t>
            </a:r>
            <a:br>
              <a:rPr lang="en-US" altLang="zh-CN" dirty="0" smtClean="0"/>
            </a:br>
            <a:r>
              <a:rPr lang="en-US" altLang="zh-CN" sz="1200" b="1" kern="1200" dirty="0" smtClean="0">
                <a:solidFill>
                  <a:schemeClr val="tx1"/>
                </a:solidFill>
                <a:effectLst/>
                <a:latin typeface="Arial" charset="0"/>
                <a:ea typeface="+mn-ea"/>
                <a:cs typeface="+mn-cs"/>
              </a:rPr>
              <a:t>from </a:t>
            </a:r>
            <a:r>
              <a:rPr lang="en-US" altLang="zh-CN" dirty="0" err="1" smtClean="0"/>
              <a:t>sklearn.feature_extraction.text</a:t>
            </a:r>
            <a:r>
              <a:rPr lang="en-US" altLang="zh-CN" dirty="0" smtClean="0"/>
              <a:t> </a:t>
            </a:r>
            <a:r>
              <a:rPr lang="en-US" altLang="zh-CN" sz="1200" b="1" kern="1200" dirty="0" smtClean="0">
                <a:solidFill>
                  <a:schemeClr val="tx1"/>
                </a:solidFill>
                <a:effectLst/>
                <a:latin typeface="Arial" charset="0"/>
                <a:ea typeface="+mn-ea"/>
                <a:cs typeface="+mn-cs"/>
              </a:rPr>
              <a:t>import </a:t>
            </a:r>
            <a:r>
              <a:rPr lang="en-US" altLang="zh-CN" dirty="0" err="1" smtClean="0"/>
              <a:t>CountVectorizer</a:t>
            </a:r>
            <a:r>
              <a:rPr lang="en-US" altLang="zh-CN" dirty="0" smtClean="0"/>
              <a:t>, </a:t>
            </a:r>
            <a:r>
              <a:rPr lang="en-US" altLang="zh-CN" dirty="0" err="1" smtClean="0"/>
              <a:t>TfidfVectorizer</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sz="1200" b="1" kern="1200" dirty="0" err="1" smtClean="0">
                <a:solidFill>
                  <a:schemeClr val="tx1"/>
                </a:solidFill>
                <a:effectLst/>
                <a:latin typeface="Arial" charset="0"/>
                <a:ea typeface="+mn-ea"/>
                <a:cs typeface="+mn-cs"/>
              </a:rPr>
              <a:t>def</a:t>
            </a:r>
            <a:r>
              <a:rPr lang="en-US" altLang="zh-CN" sz="1200" b="1" kern="1200" dirty="0" smtClean="0">
                <a:solidFill>
                  <a:schemeClr val="tx1"/>
                </a:solidFill>
                <a:effectLst/>
                <a:latin typeface="Arial" charset="0"/>
                <a:ea typeface="+mn-ea"/>
                <a:cs typeface="+mn-cs"/>
              </a:rPr>
              <a:t> </a:t>
            </a:r>
            <a:r>
              <a:rPr lang="en-US" altLang="zh-CN" dirty="0" err="1" smtClean="0"/>
              <a:t>cutword</a:t>
            </a:r>
            <a:r>
              <a:rPr lang="en-US" altLang="zh-CN" dirty="0" smtClean="0"/>
              <a:t>():</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分词后的字符串结果</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sz="1200" b="1" kern="1200" dirty="0" smtClean="0">
                <a:solidFill>
                  <a:schemeClr val="tx1"/>
                </a:solidFill>
                <a:effectLst/>
                <a:latin typeface="Arial" charset="0"/>
                <a:ea typeface="+mn-ea"/>
                <a:cs typeface="+mn-cs"/>
              </a:rPr>
              <a:t>:return</a:t>
            </a:r>
            <a:r>
              <a:rPr lang="en-US" altLang="zh-CN" sz="1200" i="1" kern="1200" dirty="0" smtClean="0">
                <a:solidFill>
                  <a:schemeClr val="tx1"/>
                </a:solidFill>
                <a:effectLst/>
                <a:latin typeface="Arial" charset="0"/>
                <a:ea typeface="+mn-ea"/>
                <a:cs typeface="+mn-cs"/>
              </a:rPr>
              <a:t>: c1,c2,c3</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 </a:t>
            </a:r>
            <a:r>
              <a:rPr lang="zh-CN" altLang="en-US" sz="1200" i="1" kern="1200" dirty="0" smtClean="0">
                <a:solidFill>
                  <a:schemeClr val="tx1"/>
                </a:solidFill>
                <a:effectLst/>
                <a:latin typeface="Arial" charset="0"/>
                <a:ea typeface="+mn-ea"/>
                <a:cs typeface="+mn-cs"/>
              </a:rPr>
              <a:t>将内容进行分词</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content1 = </a:t>
            </a:r>
            <a:r>
              <a:rPr lang="en-US" altLang="zh-CN" dirty="0" err="1" smtClean="0"/>
              <a:t>jieba.cut</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今天很残酷，明天更残酷，后天很美好，但绝对大部分是死在明天晚上，所以每个人不要放弃今天。</a:t>
            </a:r>
            <a:r>
              <a:rPr lang="en-US" altLang="zh-CN" sz="1200" b="1" kern="1200" dirty="0" smtClean="0">
                <a:solidFill>
                  <a:schemeClr val="tx1"/>
                </a:solidFill>
                <a:effectLst/>
                <a:latin typeface="Arial" charset="0"/>
                <a:ea typeface="+mn-ea"/>
                <a:cs typeface="+mn-cs"/>
              </a:rPr>
              <a:t>'</a:t>
            </a:r>
            <a:r>
              <a:rPr lang="en-US" altLang="zh-CN" dirty="0" smtClean="0"/>
              <a:t>)</a:t>
            </a:r>
            <a:br>
              <a:rPr lang="en-US" altLang="zh-CN" dirty="0" smtClean="0"/>
            </a:br>
            <a:r>
              <a:rPr lang="en-US" altLang="zh-CN" dirty="0" smtClean="0"/>
              <a:t/>
            </a:r>
            <a:br>
              <a:rPr lang="en-US" altLang="zh-CN" dirty="0" smtClean="0"/>
            </a:br>
            <a:r>
              <a:rPr lang="en-US" altLang="zh-CN" dirty="0" smtClean="0"/>
              <a:t>    content2 = </a:t>
            </a:r>
            <a:r>
              <a:rPr lang="en-US" altLang="zh-CN" dirty="0" err="1" smtClean="0"/>
              <a:t>jieba.cut</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我们看到的从很远星系来的光是在几百万年之前发出的，这样当我们看到宇宙时，我们是在看它的过去。</a:t>
            </a:r>
            <a:r>
              <a:rPr lang="en-US" altLang="zh-CN" sz="1200" b="1" kern="1200" dirty="0" smtClean="0">
                <a:solidFill>
                  <a:schemeClr val="tx1"/>
                </a:solidFill>
                <a:effectLst/>
                <a:latin typeface="Arial" charset="0"/>
                <a:ea typeface="+mn-ea"/>
                <a:cs typeface="+mn-cs"/>
              </a:rPr>
              <a:t>'</a:t>
            </a:r>
            <a:r>
              <a:rPr lang="en-US" altLang="zh-CN" dirty="0" smtClean="0"/>
              <a:t>)</a:t>
            </a:r>
            <a:br>
              <a:rPr lang="en-US" altLang="zh-CN" dirty="0" smtClean="0"/>
            </a:br>
            <a:r>
              <a:rPr lang="en-US" altLang="zh-CN" dirty="0" smtClean="0"/>
              <a:t/>
            </a:r>
            <a:br>
              <a:rPr lang="en-US" altLang="zh-CN" dirty="0" smtClean="0"/>
            </a:br>
            <a:r>
              <a:rPr lang="en-US" altLang="zh-CN" dirty="0" smtClean="0"/>
              <a:t>    content3 = </a:t>
            </a:r>
            <a:r>
              <a:rPr lang="en-US" altLang="zh-CN" dirty="0" err="1" smtClean="0"/>
              <a:t>jieba.cut</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如果只用一种方式了解某样事物，你就不会真正了解它。了解事物真正含义的秘密取决于如何将其与我们所了解的事物相联系。</a:t>
            </a:r>
            <a:r>
              <a:rPr lang="en-US" altLang="zh-CN" sz="1200" b="1" kern="1200" dirty="0" smtClean="0">
                <a:solidFill>
                  <a:schemeClr val="tx1"/>
                </a:solidFill>
                <a:effectLst/>
                <a:latin typeface="Arial" charset="0"/>
                <a:ea typeface="+mn-ea"/>
                <a:cs typeface="+mn-cs"/>
              </a:rPr>
              <a:t>'</a:t>
            </a:r>
            <a:r>
              <a:rPr lang="en-US" altLang="zh-CN" dirty="0" smtClean="0"/>
              <a:t>)</a:t>
            </a:r>
            <a:br>
              <a:rPr lang="en-US" altLang="zh-CN" dirty="0" smtClean="0"/>
            </a:br>
            <a:r>
              <a:rPr lang="en-US" altLang="zh-CN" dirty="0" smtClean="0"/>
              <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建立列表取出迭代器数据</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con1 = []</a:t>
            </a:r>
            <a:br>
              <a:rPr lang="en-US" altLang="zh-CN" dirty="0" smtClean="0"/>
            </a:br>
            <a:r>
              <a:rPr lang="en-US" altLang="zh-CN" dirty="0" smtClean="0"/>
              <a:t>    con2 = []</a:t>
            </a:r>
            <a:br>
              <a:rPr lang="en-US" altLang="zh-CN" dirty="0" smtClean="0"/>
            </a:br>
            <a:r>
              <a:rPr lang="en-US" altLang="zh-CN" dirty="0" smtClean="0"/>
              <a:t>    con3 = []</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for </a:t>
            </a:r>
            <a:r>
              <a:rPr lang="en-US" altLang="zh-CN" dirty="0" smtClean="0"/>
              <a:t>word </a:t>
            </a:r>
            <a:r>
              <a:rPr lang="en-US" altLang="zh-CN" sz="1200" b="1" kern="1200" dirty="0" smtClean="0">
                <a:solidFill>
                  <a:schemeClr val="tx1"/>
                </a:solidFill>
                <a:effectLst/>
                <a:latin typeface="Arial" charset="0"/>
                <a:ea typeface="+mn-ea"/>
                <a:cs typeface="+mn-cs"/>
              </a:rPr>
              <a:t>in </a:t>
            </a:r>
            <a:r>
              <a:rPr lang="en-US" altLang="zh-CN" dirty="0" smtClean="0"/>
              <a:t>content1:</a:t>
            </a:r>
            <a:br>
              <a:rPr lang="en-US" altLang="zh-CN" dirty="0" smtClean="0"/>
            </a:br>
            <a:r>
              <a:rPr lang="en-US" altLang="zh-CN" dirty="0" smtClean="0"/>
              <a:t>        con1.append(word)</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for </a:t>
            </a:r>
            <a:r>
              <a:rPr lang="en-US" altLang="zh-CN" dirty="0" smtClean="0"/>
              <a:t>word </a:t>
            </a:r>
            <a:r>
              <a:rPr lang="en-US" altLang="zh-CN" sz="1200" b="1" kern="1200" dirty="0" smtClean="0">
                <a:solidFill>
                  <a:schemeClr val="tx1"/>
                </a:solidFill>
                <a:effectLst/>
                <a:latin typeface="Arial" charset="0"/>
                <a:ea typeface="+mn-ea"/>
                <a:cs typeface="+mn-cs"/>
              </a:rPr>
              <a:t>in </a:t>
            </a:r>
            <a:r>
              <a:rPr lang="en-US" altLang="zh-CN" dirty="0" smtClean="0"/>
              <a:t>content2:</a:t>
            </a:r>
            <a:br>
              <a:rPr lang="en-US" altLang="zh-CN" dirty="0" smtClean="0"/>
            </a:br>
            <a:r>
              <a:rPr lang="en-US" altLang="zh-CN" dirty="0" smtClean="0"/>
              <a:t>        con2.append(word)</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for </a:t>
            </a:r>
            <a:r>
              <a:rPr lang="en-US" altLang="zh-CN" dirty="0" smtClean="0"/>
              <a:t>word </a:t>
            </a:r>
            <a:r>
              <a:rPr lang="en-US" altLang="zh-CN" sz="1200" b="1" kern="1200" dirty="0" smtClean="0">
                <a:solidFill>
                  <a:schemeClr val="tx1"/>
                </a:solidFill>
                <a:effectLst/>
                <a:latin typeface="Arial" charset="0"/>
                <a:ea typeface="+mn-ea"/>
                <a:cs typeface="+mn-cs"/>
              </a:rPr>
              <a:t>in </a:t>
            </a:r>
            <a:r>
              <a:rPr lang="en-US" altLang="zh-CN" dirty="0" smtClean="0"/>
              <a:t>content3:</a:t>
            </a:r>
            <a:br>
              <a:rPr lang="en-US" altLang="zh-CN" dirty="0" smtClean="0"/>
            </a:br>
            <a:r>
              <a:rPr lang="en-US" altLang="zh-CN" dirty="0" smtClean="0"/>
              <a:t>        con3.append(word)</a:t>
            </a:r>
            <a:br>
              <a:rPr lang="en-US" altLang="zh-CN" dirty="0" smtClean="0"/>
            </a:br>
            <a:r>
              <a:rPr lang="en-US" altLang="zh-CN" dirty="0" smtClean="0"/>
              <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将列表转换成字符串</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c1 = </a:t>
            </a:r>
            <a:r>
              <a:rPr lang="en-US" altLang="zh-CN" sz="1200" b="1" kern="1200" dirty="0" smtClean="0">
                <a:solidFill>
                  <a:schemeClr val="tx1"/>
                </a:solidFill>
                <a:effectLst/>
                <a:latin typeface="Arial" charset="0"/>
                <a:ea typeface="+mn-ea"/>
                <a:cs typeface="+mn-cs"/>
              </a:rPr>
              <a:t>' '</a:t>
            </a:r>
            <a:r>
              <a:rPr lang="en-US" altLang="zh-CN" dirty="0" smtClean="0"/>
              <a:t>.join(con1)</a:t>
            </a:r>
            <a:br>
              <a:rPr lang="en-US" altLang="zh-CN" dirty="0" smtClean="0"/>
            </a:br>
            <a:r>
              <a:rPr lang="en-US" altLang="zh-CN" dirty="0" smtClean="0"/>
              <a:t>    c2 = </a:t>
            </a:r>
            <a:r>
              <a:rPr lang="en-US" altLang="zh-CN" sz="1200" b="1" kern="1200" dirty="0" smtClean="0">
                <a:solidFill>
                  <a:schemeClr val="tx1"/>
                </a:solidFill>
                <a:effectLst/>
                <a:latin typeface="Arial" charset="0"/>
                <a:ea typeface="+mn-ea"/>
                <a:cs typeface="+mn-cs"/>
              </a:rPr>
              <a:t>' '</a:t>
            </a:r>
            <a:r>
              <a:rPr lang="en-US" altLang="zh-CN" dirty="0" smtClean="0"/>
              <a:t>.join(con2)</a:t>
            </a:r>
            <a:br>
              <a:rPr lang="en-US" altLang="zh-CN" dirty="0" smtClean="0"/>
            </a:br>
            <a:r>
              <a:rPr lang="en-US" altLang="zh-CN" dirty="0" smtClean="0"/>
              <a:t>    c3 = </a:t>
            </a:r>
            <a:r>
              <a:rPr lang="en-US" altLang="zh-CN" sz="1200" b="1" kern="1200" dirty="0" smtClean="0">
                <a:solidFill>
                  <a:schemeClr val="tx1"/>
                </a:solidFill>
                <a:effectLst/>
                <a:latin typeface="Arial" charset="0"/>
                <a:ea typeface="+mn-ea"/>
                <a:cs typeface="+mn-cs"/>
              </a:rPr>
              <a:t>' '</a:t>
            </a:r>
            <a:r>
              <a:rPr lang="en-US" altLang="zh-CN" dirty="0" smtClean="0"/>
              <a:t>.join(con3)</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return </a:t>
            </a:r>
            <a:r>
              <a:rPr lang="en-US" altLang="zh-CN" dirty="0" smtClean="0"/>
              <a:t>c1, c2, c3</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中文特征值化</a:t>
            </a:r>
            <a:br>
              <a:rPr lang="zh-CN" altLang="en-US" sz="1200" i="1" kern="1200" dirty="0" smtClean="0">
                <a:solidFill>
                  <a:schemeClr val="tx1"/>
                </a:solidFill>
                <a:effectLst/>
                <a:latin typeface="Arial" charset="0"/>
                <a:ea typeface="+mn-ea"/>
                <a:cs typeface="+mn-cs"/>
              </a:rPr>
            </a:br>
            <a:r>
              <a:rPr lang="en-US" altLang="zh-CN" sz="1200" b="1" kern="1200" dirty="0" err="1" smtClean="0">
                <a:solidFill>
                  <a:schemeClr val="tx1"/>
                </a:solidFill>
                <a:effectLst/>
                <a:latin typeface="Arial" charset="0"/>
                <a:ea typeface="+mn-ea"/>
                <a:cs typeface="+mn-cs"/>
              </a:rPr>
              <a:t>def</a:t>
            </a:r>
            <a:r>
              <a:rPr lang="en-US" altLang="zh-CN" sz="1200" b="1" kern="1200" dirty="0" smtClean="0">
                <a:solidFill>
                  <a:schemeClr val="tx1"/>
                </a:solidFill>
                <a:effectLst/>
                <a:latin typeface="Arial" charset="0"/>
                <a:ea typeface="+mn-ea"/>
                <a:cs typeface="+mn-cs"/>
              </a:rPr>
              <a:t> </a:t>
            </a:r>
            <a:r>
              <a:rPr lang="en-US" altLang="zh-CN" dirty="0" err="1" smtClean="0"/>
              <a:t>countvec</a:t>
            </a:r>
            <a:r>
              <a:rPr lang="en-US" altLang="zh-CN" dirty="0" smtClean="0"/>
              <a:t>():</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文本特征抽取</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sz="1200" b="1" kern="1200" dirty="0" smtClean="0">
                <a:solidFill>
                  <a:schemeClr val="tx1"/>
                </a:solidFill>
                <a:effectLst/>
                <a:latin typeface="Arial" charset="0"/>
                <a:ea typeface="+mn-ea"/>
                <a:cs typeface="+mn-cs"/>
              </a:rPr>
              <a:t>:return</a:t>
            </a:r>
            <a:r>
              <a:rPr lang="en-US" altLang="zh-CN" sz="1200" i="1" kern="1200" dirty="0" smtClean="0">
                <a:solidFill>
                  <a:schemeClr val="tx1"/>
                </a:solidFill>
                <a:effectLst/>
                <a:latin typeface="Arial" charset="0"/>
                <a:ea typeface="+mn-ea"/>
                <a:cs typeface="+mn-cs"/>
              </a:rPr>
              <a:t>: None</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 </a:t>
            </a:r>
            <a:r>
              <a:rPr lang="zh-CN" altLang="en-US" sz="1200" i="1" kern="1200" dirty="0" smtClean="0">
                <a:solidFill>
                  <a:schemeClr val="tx1"/>
                </a:solidFill>
                <a:effectLst/>
                <a:latin typeface="Arial" charset="0"/>
                <a:ea typeface="+mn-ea"/>
                <a:cs typeface="+mn-cs"/>
              </a:rPr>
              <a:t>调用分词分割中文文章</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c1, c2, c3 = </a:t>
            </a:r>
            <a:r>
              <a:rPr lang="en-US" altLang="zh-CN" dirty="0" err="1" smtClean="0"/>
              <a:t>cutword</a:t>
            </a:r>
            <a:r>
              <a:rPr lang="en-US" altLang="zh-CN" dirty="0" smtClean="0"/>
              <a:t>()</a:t>
            </a:r>
            <a:br>
              <a:rPr lang="en-US" altLang="zh-CN" dirty="0" smtClean="0"/>
            </a:br>
            <a:r>
              <a:rPr lang="en-US" altLang="zh-CN" dirty="0" smtClean="0"/>
              <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分词结果：</a:t>
            </a:r>
            <a:r>
              <a:rPr lang="en-US" altLang="zh-CN" sz="1200" b="1" kern="1200" dirty="0" smtClean="0">
                <a:solidFill>
                  <a:schemeClr val="tx1"/>
                </a:solidFill>
                <a:effectLst/>
                <a:latin typeface="Arial" charset="0"/>
                <a:ea typeface="+mn-ea"/>
                <a:cs typeface="+mn-cs"/>
              </a:rPr>
              <a:t>"</a:t>
            </a:r>
            <a:r>
              <a:rPr lang="en-US" altLang="zh-CN" dirty="0" smtClean="0"/>
              <a:t>,c1, c2, c3)</a:t>
            </a:r>
            <a:br>
              <a:rPr lang="en-US" altLang="zh-CN" dirty="0" smtClean="0"/>
            </a:br>
            <a:r>
              <a:rPr lang="en-US" altLang="zh-CN" dirty="0" smtClean="0"/>
              <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实例化</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cv = </a:t>
            </a:r>
            <a:r>
              <a:rPr lang="en-US" altLang="zh-CN" dirty="0" err="1" smtClean="0"/>
              <a:t>CountVectorizer</a:t>
            </a:r>
            <a:r>
              <a:rPr lang="en-US" altLang="zh-CN" dirty="0" smtClean="0"/>
              <a:t>()</a:t>
            </a:r>
            <a:br>
              <a:rPr lang="en-US" altLang="zh-CN" dirty="0" smtClean="0"/>
            </a:br>
            <a:r>
              <a:rPr lang="en-US" altLang="zh-CN" dirty="0" smtClean="0"/>
              <a:t/>
            </a:r>
            <a:br>
              <a:rPr lang="en-US" altLang="zh-CN" dirty="0" smtClean="0"/>
            </a:br>
            <a:r>
              <a:rPr lang="en-US" altLang="zh-CN" dirty="0" smtClean="0"/>
              <a:t>    data = </a:t>
            </a:r>
            <a:r>
              <a:rPr lang="en-US" altLang="zh-CN" dirty="0" err="1" smtClean="0"/>
              <a:t>cv.fit_transform</a:t>
            </a:r>
            <a:r>
              <a:rPr lang="en-US" altLang="zh-CN" dirty="0" smtClean="0"/>
              <a:t>([c1, c2, c3])</a:t>
            </a:r>
            <a:br>
              <a:rPr lang="en-US" altLang="zh-CN" dirty="0" smtClean="0"/>
            </a:br>
            <a:r>
              <a:rPr lang="en-US" altLang="zh-CN" dirty="0" smtClean="0"/>
              <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dirty="0" err="1" smtClean="0"/>
              <a:t>cv.get_feature_names</a:t>
            </a:r>
            <a:r>
              <a:rPr lang="en-US" altLang="zh-CN" dirty="0" smtClean="0"/>
              <a:t>())</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dirty="0" err="1" smtClean="0"/>
              <a:t>data.toarray</a:t>
            </a:r>
            <a:r>
              <a:rPr lang="en-US" altLang="zh-CN" dirty="0" smtClean="0"/>
              <a:t>())</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return None</a:t>
            </a:r>
            <a:br>
              <a:rPr lang="en-US" altLang="zh-CN" sz="1200" b="1" kern="1200" dirty="0" smtClean="0">
                <a:solidFill>
                  <a:schemeClr val="tx1"/>
                </a:solidFill>
                <a:effectLst/>
                <a:latin typeface="Arial" charset="0"/>
                <a:ea typeface="+mn-ea"/>
                <a:cs typeface="+mn-cs"/>
              </a:rPr>
            </a:br>
            <a:r>
              <a:rPr lang="en-US" altLang="zh-CN" sz="1200" b="1" kern="1200" dirty="0" smtClean="0">
                <a:solidFill>
                  <a:schemeClr val="tx1"/>
                </a:solidFill>
                <a:effectLst/>
                <a:latin typeface="Arial" charset="0"/>
                <a:ea typeface="+mn-ea"/>
                <a:cs typeface="+mn-cs"/>
              </a:rPr>
              <a:t/>
            </a:r>
            <a:br>
              <a:rPr lang="en-US" altLang="zh-CN" sz="1200" b="1" kern="1200" dirty="0" smtClean="0">
                <a:solidFill>
                  <a:schemeClr val="tx1"/>
                </a:solidFill>
                <a:effectLst/>
                <a:latin typeface="Arial" charset="0"/>
                <a:ea typeface="+mn-ea"/>
                <a:cs typeface="+mn-cs"/>
              </a:rPr>
            </a:br>
            <a:r>
              <a:rPr lang="en-US" altLang="zh-CN" sz="1200" b="1" kern="1200" dirty="0" smtClean="0">
                <a:solidFill>
                  <a:schemeClr val="tx1"/>
                </a:solidFill>
                <a:effectLst/>
                <a:latin typeface="Arial" charset="0"/>
                <a:ea typeface="+mn-ea"/>
                <a:cs typeface="+mn-cs"/>
              </a:rPr>
              <a:t/>
            </a:r>
            <a:br>
              <a:rPr lang="en-US" altLang="zh-CN" sz="1200" b="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中文特征值化</a:t>
            </a:r>
            <a:r>
              <a:rPr lang="en-US" altLang="zh-CN" sz="1200" i="1" kern="1200" dirty="0" err="1" smtClean="0">
                <a:solidFill>
                  <a:schemeClr val="tx1"/>
                </a:solidFill>
                <a:effectLst/>
                <a:latin typeface="Arial" charset="0"/>
                <a:ea typeface="+mn-ea"/>
                <a:cs typeface="+mn-cs"/>
              </a:rPr>
              <a:t>tf-idf</a:t>
            </a:r>
            <a:r>
              <a:rPr lang="en-US" altLang="zh-CN" sz="1200" i="1" kern="1200" dirty="0" smtClean="0">
                <a:solidFill>
                  <a:schemeClr val="tx1"/>
                </a:solidFill>
                <a:effectLst/>
                <a:latin typeface="Arial" charset="0"/>
                <a:ea typeface="+mn-ea"/>
                <a:cs typeface="+mn-cs"/>
              </a:rPr>
              <a:t/>
            </a:r>
            <a:br>
              <a:rPr lang="en-US" altLang="zh-CN" sz="1200" i="1" kern="1200" dirty="0" smtClean="0">
                <a:solidFill>
                  <a:schemeClr val="tx1"/>
                </a:solidFill>
                <a:effectLst/>
                <a:latin typeface="Arial" charset="0"/>
                <a:ea typeface="+mn-ea"/>
                <a:cs typeface="+mn-cs"/>
              </a:rPr>
            </a:br>
            <a:r>
              <a:rPr lang="en-US" altLang="zh-CN" sz="1200" b="1" kern="1200" dirty="0" err="1" smtClean="0">
                <a:solidFill>
                  <a:schemeClr val="tx1"/>
                </a:solidFill>
                <a:effectLst/>
                <a:latin typeface="Arial" charset="0"/>
                <a:ea typeface="+mn-ea"/>
                <a:cs typeface="+mn-cs"/>
              </a:rPr>
              <a:t>def</a:t>
            </a:r>
            <a:r>
              <a:rPr lang="en-US" altLang="zh-CN" sz="1200" b="1" kern="1200" dirty="0" smtClean="0">
                <a:solidFill>
                  <a:schemeClr val="tx1"/>
                </a:solidFill>
                <a:effectLst/>
                <a:latin typeface="Arial" charset="0"/>
                <a:ea typeface="+mn-ea"/>
                <a:cs typeface="+mn-cs"/>
              </a:rPr>
              <a:t> </a:t>
            </a:r>
            <a:r>
              <a:rPr lang="en-US" altLang="zh-CN" dirty="0" err="1" smtClean="0"/>
              <a:t>tfidfvec</a:t>
            </a:r>
            <a:r>
              <a:rPr lang="en-US" altLang="zh-CN" dirty="0" smtClean="0"/>
              <a:t>():</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文本特征抽取</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sz="1200" b="1" kern="1200" dirty="0" smtClean="0">
                <a:solidFill>
                  <a:schemeClr val="tx1"/>
                </a:solidFill>
                <a:effectLst/>
                <a:latin typeface="Arial" charset="0"/>
                <a:ea typeface="+mn-ea"/>
                <a:cs typeface="+mn-cs"/>
              </a:rPr>
              <a:t>:return</a:t>
            </a:r>
            <a:r>
              <a:rPr lang="en-US" altLang="zh-CN" sz="1200" i="1" kern="1200" dirty="0" smtClean="0">
                <a:solidFill>
                  <a:schemeClr val="tx1"/>
                </a:solidFill>
                <a:effectLst/>
                <a:latin typeface="Arial" charset="0"/>
                <a:ea typeface="+mn-ea"/>
                <a:cs typeface="+mn-cs"/>
              </a:rPr>
              <a:t>: None</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a:t>
            </a:r>
            <a:br>
              <a:rPr lang="en-US" altLang="zh-CN" sz="1200" i="1" kern="1200" dirty="0" smtClean="0">
                <a:solidFill>
                  <a:schemeClr val="tx1"/>
                </a:solidFill>
                <a:effectLst/>
                <a:latin typeface="Arial" charset="0"/>
                <a:ea typeface="+mn-ea"/>
                <a:cs typeface="+mn-cs"/>
              </a:rPr>
            </a:br>
            <a:r>
              <a:rPr lang="en-US" altLang="zh-CN" sz="1200" i="1" kern="1200" dirty="0" smtClean="0">
                <a:solidFill>
                  <a:schemeClr val="tx1"/>
                </a:solidFill>
                <a:effectLst/>
                <a:latin typeface="Arial" charset="0"/>
                <a:ea typeface="+mn-ea"/>
                <a:cs typeface="+mn-cs"/>
              </a:rPr>
              <a:t>    # </a:t>
            </a:r>
            <a:r>
              <a:rPr lang="zh-CN" altLang="en-US" sz="1200" i="1" kern="1200" dirty="0" smtClean="0">
                <a:solidFill>
                  <a:schemeClr val="tx1"/>
                </a:solidFill>
                <a:effectLst/>
                <a:latin typeface="Arial" charset="0"/>
                <a:ea typeface="+mn-ea"/>
                <a:cs typeface="+mn-cs"/>
              </a:rPr>
              <a:t>调用分词分割中文文章</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smtClean="0"/>
              <a:t>c1, c2, c3 = </a:t>
            </a:r>
            <a:r>
              <a:rPr lang="en-US" altLang="zh-CN" dirty="0" err="1" smtClean="0"/>
              <a:t>cutword</a:t>
            </a:r>
            <a:r>
              <a:rPr lang="en-US" altLang="zh-CN" dirty="0" smtClean="0"/>
              <a:t>()</a:t>
            </a:r>
            <a:br>
              <a:rPr lang="en-US" altLang="zh-CN" dirty="0" smtClean="0"/>
            </a:br>
            <a:r>
              <a:rPr lang="en-US" altLang="zh-CN" dirty="0" smtClean="0"/>
              <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分词结果：</a:t>
            </a:r>
            <a:r>
              <a:rPr lang="en-US" altLang="zh-CN" sz="1200" b="1" kern="1200" dirty="0" smtClean="0">
                <a:solidFill>
                  <a:schemeClr val="tx1"/>
                </a:solidFill>
                <a:effectLst/>
                <a:latin typeface="Arial" charset="0"/>
                <a:ea typeface="+mn-ea"/>
                <a:cs typeface="+mn-cs"/>
              </a:rPr>
              <a:t>"</a:t>
            </a:r>
            <a:r>
              <a:rPr lang="en-US" altLang="zh-CN" dirty="0" smtClean="0"/>
              <a:t>,c1, c2, c3)</a:t>
            </a:r>
            <a:br>
              <a:rPr lang="en-US" altLang="zh-CN" dirty="0" smtClean="0"/>
            </a:br>
            <a:r>
              <a:rPr lang="en-US" altLang="zh-CN" dirty="0" smtClean="0"/>
              <a:t/>
            </a:r>
            <a:br>
              <a:rPr lang="en-US" altLang="zh-CN" dirty="0" smtClean="0"/>
            </a:br>
            <a:r>
              <a:rPr lang="en-US" altLang="zh-CN" dirty="0" smtClean="0"/>
              <a:t>    </a:t>
            </a:r>
            <a:r>
              <a:rPr lang="en-US" altLang="zh-CN" sz="1200" i="1" kern="1200" dirty="0" smtClean="0">
                <a:solidFill>
                  <a:schemeClr val="tx1"/>
                </a:solidFill>
                <a:effectLst/>
                <a:latin typeface="Arial" charset="0"/>
                <a:ea typeface="+mn-ea"/>
                <a:cs typeface="+mn-cs"/>
              </a:rPr>
              <a:t># </a:t>
            </a:r>
            <a:r>
              <a:rPr lang="zh-CN" altLang="en-US" sz="1200" i="1" kern="1200" dirty="0" smtClean="0">
                <a:solidFill>
                  <a:schemeClr val="tx1"/>
                </a:solidFill>
                <a:effectLst/>
                <a:latin typeface="Arial" charset="0"/>
                <a:ea typeface="+mn-ea"/>
                <a:cs typeface="+mn-cs"/>
              </a:rPr>
              <a:t>实例化</a:t>
            </a:r>
            <a:br>
              <a:rPr lang="zh-CN" altLang="en-US" sz="1200" i="1" kern="1200" dirty="0" smtClean="0">
                <a:solidFill>
                  <a:schemeClr val="tx1"/>
                </a:solidFill>
                <a:effectLst/>
                <a:latin typeface="Arial" charset="0"/>
                <a:ea typeface="+mn-ea"/>
                <a:cs typeface="+mn-cs"/>
              </a:rPr>
            </a:br>
            <a:r>
              <a:rPr lang="zh-CN" altLang="en-US" sz="1200" i="1" kern="1200" dirty="0" smtClean="0">
                <a:solidFill>
                  <a:schemeClr val="tx1"/>
                </a:solidFill>
                <a:effectLst/>
                <a:latin typeface="Arial" charset="0"/>
                <a:ea typeface="+mn-ea"/>
                <a:cs typeface="+mn-cs"/>
              </a:rPr>
              <a:t>    </a:t>
            </a:r>
            <a:r>
              <a:rPr lang="en-US" altLang="zh-CN" dirty="0" err="1" smtClean="0"/>
              <a:t>tf</a:t>
            </a:r>
            <a:r>
              <a:rPr lang="en-US" altLang="zh-CN" dirty="0" smtClean="0"/>
              <a:t> = </a:t>
            </a:r>
            <a:r>
              <a:rPr lang="en-US" altLang="zh-CN" dirty="0" err="1" smtClean="0"/>
              <a:t>TfidfVectorizer</a:t>
            </a:r>
            <a:r>
              <a:rPr lang="en-US" altLang="zh-CN" dirty="0" smtClean="0"/>
              <a:t>(</a:t>
            </a:r>
            <a:r>
              <a:rPr lang="en-US" altLang="zh-CN" sz="1200" kern="1200" dirty="0" err="1" smtClean="0">
                <a:solidFill>
                  <a:schemeClr val="tx1"/>
                </a:solidFill>
                <a:effectLst/>
                <a:latin typeface="Arial" charset="0"/>
                <a:ea typeface="+mn-ea"/>
                <a:cs typeface="+mn-cs"/>
              </a:rPr>
              <a:t>stop_words</a:t>
            </a:r>
            <a:r>
              <a:rPr lang="en-US" altLang="zh-CN" dirty="0" smtClean="0"/>
              <a:t>=[</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一种</a:t>
            </a:r>
            <a:r>
              <a:rPr lang="en-US" altLang="zh-CN" sz="1200" b="1" kern="1200" dirty="0" smtClean="0">
                <a:solidFill>
                  <a:schemeClr val="tx1"/>
                </a:solidFill>
                <a:effectLst/>
                <a:latin typeface="Arial" charset="0"/>
                <a:ea typeface="+mn-ea"/>
                <a:cs typeface="+mn-cs"/>
              </a:rPr>
              <a:t>'</a:t>
            </a:r>
            <a:r>
              <a:rPr lang="en-US" altLang="zh-CN" dirty="0" smtClean="0"/>
              <a:t>, </a:t>
            </a:r>
            <a:r>
              <a:rPr lang="en-US" altLang="zh-CN" sz="1200" b="1" kern="1200" dirty="0" smtClean="0">
                <a:solidFill>
                  <a:schemeClr val="tx1"/>
                </a:solidFill>
                <a:effectLst/>
                <a:latin typeface="Arial" charset="0"/>
                <a:ea typeface="+mn-ea"/>
                <a:cs typeface="+mn-cs"/>
              </a:rPr>
              <a:t>'</a:t>
            </a:r>
            <a:r>
              <a:rPr lang="zh-CN" altLang="en-US" sz="1200" b="1" kern="1200" dirty="0" smtClean="0">
                <a:solidFill>
                  <a:schemeClr val="tx1"/>
                </a:solidFill>
                <a:effectLst/>
                <a:latin typeface="Arial" charset="0"/>
                <a:ea typeface="+mn-ea"/>
                <a:cs typeface="+mn-cs"/>
              </a:rPr>
              <a:t>不会</a:t>
            </a:r>
            <a:r>
              <a:rPr lang="en-US" altLang="zh-CN" sz="1200" b="1" kern="1200" dirty="0" smtClean="0">
                <a:solidFill>
                  <a:schemeClr val="tx1"/>
                </a:solidFill>
                <a:effectLst/>
                <a:latin typeface="Arial" charset="0"/>
                <a:ea typeface="+mn-ea"/>
                <a:cs typeface="+mn-cs"/>
              </a:rPr>
              <a:t>'</a:t>
            </a:r>
            <a:r>
              <a:rPr lang="en-US" altLang="zh-CN" dirty="0" smtClean="0"/>
              <a:t>])</a:t>
            </a:r>
            <a:br>
              <a:rPr lang="en-US" altLang="zh-CN" dirty="0" smtClean="0"/>
            </a:br>
            <a:r>
              <a:rPr lang="en-US" altLang="zh-CN" dirty="0" smtClean="0"/>
              <a:t/>
            </a:r>
            <a:br>
              <a:rPr lang="en-US" altLang="zh-CN" dirty="0" smtClean="0"/>
            </a:br>
            <a:r>
              <a:rPr lang="en-US" altLang="zh-CN" dirty="0" smtClean="0"/>
              <a:t>    data = </a:t>
            </a:r>
            <a:r>
              <a:rPr lang="en-US" altLang="zh-CN" dirty="0" err="1" smtClean="0"/>
              <a:t>tf.fit_transform</a:t>
            </a:r>
            <a:r>
              <a:rPr lang="en-US" altLang="zh-CN" dirty="0" smtClean="0"/>
              <a:t>([c1, c2, c3])</a:t>
            </a:r>
            <a:br>
              <a:rPr lang="en-US" altLang="zh-CN" dirty="0" smtClean="0"/>
            </a:br>
            <a:r>
              <a:rPr lang="en-US" altLang="zh-CN" dirty="0" smtClean="0"/>
              <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dirty="0" err="1" smtClean="0"/>
              <a:t>tf.get_feature_names</a:t>
            </a:r>
            <a:r>
              <a:rPr lang="en-US" altLang="zh-CN" dirty="0" smtClean="0"/>
              <a:t>())</a:t>
            </a:r>
            <a:br>
              <a:rPr lang="en-US" altLang="zh-CN" dirty="0" smtClean="0"/>
            </a:br>
            <a:r>
              <a:rPr lang="en-US" altLang="zh-CN" dirty="0" smtClean="0"/>
              <a:t>    </a:t>
            </a:r>
            <a:r>
              <a:rPr lang="en-US" altLang="zh-CN" sz="1200" kern="1200" dirty="0" smtClean="0">
                <a:solidFill>
                  <a:schemeClr val="tx1"/>
                </a:solidFill>
                <a:effectLst/>
                <a:latin typeface="Arial" charset="0"/>
                <a:ea typeface="+mn-ea"/>
                <a:cs typeface="+mn-cs"/>
              </a:rPr>
              <a:t>print</a:t>
            </a:r>
            <a:r>
              <a:rPr lang="en-US" altLang="zh-CN" dirty="0" smtClean="0"/>
              <a:t>(</a:t>
            </a:r>
            <a:r>
              <a:rPr lang="en-US" altLang="zh-CN" dirty="0" err="1" smtClean="0"/>
              <a:t>data.toarray</a:t>
            </a:r>
            <a:r>
              <a:rPr lang="en-US" altLang="zh-CN" dirty="0" smtClean="0"/>
              <a:t>())</a:t>
            </a:r>
            <a:br>
              <a:rPr lang="en-US" altLang="zh-CN" dirty="0" smtClean="0"/>
            </a:br>
            <a:r>
              <a:rPr lang="en-US" altLang="zh-CN" dirty="0" smtClean="0"/>
              <a:t/>
            </a:r>
            <a:br>
              <a:rPr lang="en-US" altLang="zh-CN" dirty="0" smtClean="0"/>
            </a:br>
            <a:r>
              <a:rPr lang="en-US" altLang="zh-CN" dirty="0" smtClean="0"/>
              <a:t>    </a:t>
            </a:r>
            <a:r>
              <a:rPr lang="en-US" altLang="zh-CN" sz="1200" b="1" kern="1200" dirty="0" smtClean="0">
                <a:solidFill>
                  <a:schemeClr val="tx1"/>
                </a:solidFill>
                <a:effectLst/>
                <a:latin typeface="Arial" charset="0"/>
                <a:ea typeface="+mn-ea"/>
                <a:cs typeface="+mn-cs"/>
              </a:rPr>
              <a:t>return None</a:t>
            </a:r>
            <a:br>
              <a:rPr lang="en-US" altLang="zh-CN" sz="1200" b="1" kern="1200" dirty="0" smtClean="0">
                <a:solidFill>
                  <a:schemeClr val="tx1"/>
                </a:solidFill>
                <a:effectLst/>
                <a:latin typeface="Arial" charset="0"/>
                <a:ea typeface="+mn-ea"/>
                <a:cs typeface="+mn-cs"/>
              </a:rPr>
            </a:br>
            <a:r>
              <a:rPr lang="en-US" altLang="zh-CN" sz="1200" b="1" kern="1200" dirty="0" smtClean="0">
                <a:solidFill>
                  <a:schemeClr val="tx1"/>
                </a:solidFill>
                <a:effectLst/>
                <a:latin typeface="Arial" charset="0"/>
                <a:ea typeface="+mn-ea"/>
                <a:cs typeface="+mn-cs"/>
              </a:rPr>
              <a:t/>
            </a:r>
            <a:br>
              <a:rPr lang="en-US" altLang="zh-CN" sz="1200" b="1" kern="1200" dirty="0" smtClean="0">
                <a:solidFill>
                  <a:schemeClr val="tx1"/>
                </a:solidFill>
                <a:effectLst/>
                <a:latin typeface="Arial" charset="0"/>
                <a:ea typeface="+mn-ea"/>
                <a:cs typeface="+mn-cs"/>
              </a:rPr>
            </a:br>
            <a:r>
              <a:rPr lang="en-US" altLang="zh-CN" dirty="0" err="1" smtClean="0"/>
              <a:t>countvec</a:t>
            </a:r>
            <a:r>
              <a:rPr lang="en-US" altLang="zh-CN" dirty="0" smtClean="0"/>
              <a:t>()</a:t>
            </a:r>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鲁棒是</a:t>
            </a:r>
            <a:r>
              <a:rPr lang="en-US" altLang="zh-CN" dirty="0" smtClean="0"/>
              <a:t>Robust</a:t>
            </a:r>
            <a:r>
              <a:rPr lang="zh-CN" altLang="en-US" dirty="0" smtClean="0"/>
              <a:t>的音译，也就是健壮和强壮的意思。它是在异常和危险情况下系统生存的关键。比如说，计算机软件在输入错误、磁盘故障、网络过载或有意攻击情况下，能否不死机、不崩溃，就是该软件的鲁棒性。所谓“鲁棒性”，是指控制系统在一定（结构，大小）的参数摄动下，维持其它某些性能的特性。根据对性能的不同定义，可分为稳定鲁棒性和性能鲁棒性。以闭环系统的鲁棒性作为目标设计得到的固定控制器称为鲁棒控制器。</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import pandas as </a:t>
            </a:r>
            <a:r>
              <a:rPr lang="en-US" altLang="zh-CN" dirty="0" err="1" smtClean="0"/>
              <a:t>pd</a:t>
            </a:r>
            <a:endParaRPr lang="en-US" altLang="zh-CN" dirty="0" smtClean="0"/>
          </a:p>
          <a:p>
            <a:r>
              <a:rPr lang="en-US" altLang="zh-CN" dirty="0" smtClean="0"/>
              <a:t>import </a:t>
            </a:r>
            <a:r>
              <a:rPr lang="en-US" altLang="zh-CN" dirty="0" err="1" smtClean="0"/>
              <a:t>numpy</a:t>
            </a:r>
            <a:r>
              <a:rPr lang="en-US" altLang="zh-CN" dirty="0" smtClean="0"/>
              <a:t> as </a:t>
            </a:r>
            <a:r>
              <a:rPr lang="en-US" altLang="zh-CN" dirty="0" err="1" smtClean="0"/>
              <a:t>py</a:t>
            </a:r>
            <a:endParaRPr lang="en-US" altLang="zh-CN" dirty="0" smtClean="0"/>
          </a:p>
          <a:p>
            <a:r>
              <a:rPr lang="en-US" altLang="zh-CN" dirty="0" smtClean="0"/>
              <a:t>from </a:t>
            </a:r>
            <a:r>
              <a:rPr lang="en-US" altLang="zh-CN" dirty="0" err="1" smtClean="0"/>
              <a:t>sklearn.decomposition</a:t>
            </a:r>
            <a:r>
              <a:rPr lang="en-US" altLang="zh-CN" dirty="0" smtClean="0"/>
              <a:t> import PCA</a:t>
            </a:r>
          </a:p>
          <a:p>
            <a:r>
              <a:rPr lang="en-US" altLang="zh-CN" dirty="0" smtClean="0"/>
              <a:t>#</a:t>
            </a:r>
            <a:r>
              <a:rPr lang="zh-CN" altLang="en-US" dirty="0" smtClean="0"/>
              <a:t>订单与商品的表</a:t>
            </a:r>
          </a:p>
          <a:p>
            <a:r>
              <a:rPr lang="en-US" altLang="zh-CN" dirty="0" smtClean="0"/>
              <a:t>prior = </a:t>
            </a:r>
            <a:r>
              <a:rPr lang="en-US" altLang="zh-CN" dirty="0" err="1" smtClean="0"/>
              <a:t>pd.read_csv</a:t>
            </a:r>
            <a:r>
              <a:rPr lang="en-US" altLang="zh-CN" dirty="0" smtClean="0"/>
              <a:t>("./data/</a:t>
            </a:r>
            <a:r>
              <a:rPr lang="en-US" altLang="zh-CN" dirty="0" err="1" smtClean="0"/>
              <a:t>instacart</a:t>
            </a:r>
            <a:r>
              <a:rPr lang="en-US" altLang="zh-CN" dirty="0" smtClean="0"/>
              <a:t>/order_products_prior.csv")</a:t>
            </a:r>
          </a:p>
          <a:p>
            <a:endParaRPr lang="en-US" altLang="zh-CN" dirty="0" smtClean="0"/>
          </a:p>
          <a:p>
            <a:r>
              <a:rPr lang="en-US" altLang="zh-CN" dirty="0" smtClean="0"/>
              <a:t>#</a:t>
            </a:r>
            <a:r>
              <a:rPr lang="zh-CN" altLang="en-US" dirty="0" smtClean="0"/>
              <a:t>商品购买信息</a:t>
            </a:r>
          </a:p>
          <a:p>
            <a:r>
              <a:rPr lang="en-US" altLang="zh-CN" dirty="0" smtClean="0"/>
              <a:t>products = </a:t>
            </a:r>
            <a:r>
              <a:rPr lang="en-US" altLang="zh-CN" dirty="0" err="1" smtClean="0"/>
              <a:t>pd.read_csv</a:t>
            </a:r>
            <a:r>
              <a:rPr lang="en-US" altLang="zh-CN" dirty="0" smtClean="0"/>
              <a:t>("./data/</a:t>
            </a:r>
            <a:r>
              <a:rPr lang="en-US" altLang="zh-CN" dirty="0" err="1" smtClean="0"/>
              <a:t>instacart</a:t>
            </a:r>
            <a:r>
              <a:rPr lang="en-US" altLang="zh-CN" dirty="0" smtClean="0"/>
              <a:t>/products.csv")</a:t>
            </a:r>
          </a:p>
          <a:p>
            <a:r>
              <a:rPr lang="en-US" altLang="zh-CN" dirty="0" smtClean="0"/>
              <a:t>#</a:t>
            </a:r>
            <a:r>
              <a:rPr lang="zh-CN" altLang="en-US" dirty="0" smtClean="0"/>
              <a:t>用户与订单的信息</a:t>
            </a:r>
          </a:p>
          <a:p>
            <a:r>
              <a:rPr lang="en-US" altLang="zh-CN" dirty="0" smtClean="0"/>
              <a:t>order = </a:t>
            </a:r>
            <a:r>
              <a:rPr lang="en-US" altLang="zh-CN" dirty="0" err="1" smtClean="0"/>
              <a:t>pd.read_csv</a:t>
            </a:r>
            <a:r>
              <a:rPr lang="en-US" altLang="zh-CN" dirty="0" smtClean="0"/>
              <a:t>("./data/</a:t>
            </a:r>
            <a:r>
              <a:rPr lang="en-US" altLang="zh-CN" dirty="0" err="1" smtClean="0"/>
              <a:t>instacart</a:t>
            </a:r>
            <a:r>
              <a:rPr lang="en-US" altLang="zh-CN" dirty="0" smtClean="0"/>
              <a:t>/order.csv")</a:t>
            </a:r>
          </a:p>
          <a:p>
            <a:r>
              <a:rPr lang="en-US" altLang="zh-CN" dirty="0" smtClean="0"/>
              <a:t>#</a:t>
            </a:r>
            <a:r>
              <a:rPr lang="zh-CN" altLang="en-US" dirty="0" smtClean="0"/>
              <a:t>商品与类别信息</a:t>
            </a:r>
          </a:p>
          <a:p>
            <a:r>
              <a:rPr lang="en-US" altLang="zh-CN" dirty="0" smtClean="0"/>
              <a:t>aisles = </a:t>
            </a:r>
            <a:r>
              <a:rPr lang="en-US" altLang="zh-CN" dirty="0" err="1" smtClean="0"/>
              <a:t>pd.read_csv</a:t>
            </a:r>
            <a:r>
              <a:rPr lang="en-US" altLang="zh-CN" dirty="0" smtClean="0"/>
              <a:t>("./data/</a:t>
            </a:r>
            <a:r>
              <a:rPr lang="en-US" altLang="zh-CN" dirty="0" err="1" smtClean="0"/>
              <a:t>instacart</a:t>
            </a:r>
            <a:r>
              <a:rPr lang="en-US" altLang="zh-CN" dirty="0" smtClean="0"/>
              <a:t>/aisles.csv")</a:t>
            </a:r>
          </a:p>
          <a:p>
            <a:endParaRPr lang="en-US" altLang="zh-CN" dirty="0" smtClean="0"/>
          </a:p>
          <a:p>
            <a:endParaRPr lang="en-US" altLang="zh-CN" dirty="0" smtClean="0"/>
          </a:p>
          <a:p>
            <a:r>
              <a:rPr lang="en-US" altLang="zh-CN" dirty="0" smtClean="0"/>
              <a:t>#</a:t>
            </a:r>
            <a:r>
              <a:rPr lang="zh-CN" altLang="en-US" dirty="0" smtClean="0"/>
              <a:t>数据表的合并</a:t>
            </a:r>
          </a:p>
          <a:p>
            <a:r>
              <a:rPr lang="en-US" altLang="zh-CN" dirty="0" smtClean="0"/>
              <a:t>pp = </a:t>
            </a:r>
            <a:r>
              <a:rPr lang="en-US" altLang="zh-CN" dirty="0" err="1" smtClean="0"/>
              <a:t>pd.merge</a:t>
            </a:r>
            <a:r>
              <a:rPr lang="en-US" altLang="zh-CN" dirty="0" smtClean="0"/>
              <a:t>(</a:t>
            </a:r>
            <a:r>
              <a:rPr lang="en-US" altLang="zh-CN" dirty="0" err="1" smtClean="0"/>
              <a:t>prior,products,on</a:t>
            </a:r>
            <a:r>
              <a:rPr lang="en-US" altLang="zh-CN" dirty="0" smtClean="0"/>
              <a:t>=['product_id','</a:t>
            </a:r>
            <a:r>
              <a:rPr lang="en-US" altLang="zh-CN" dirty="0" err="1" smtClean="0"/>
              <a:t>product_id</a:t>
            </a:r>
            <a:r>
              <a:rPr lang="en-US" altLang="zh-CN" dirty="0" smtClean="0"/>
              <a:t>']) </a:t>
            </a:r>
            <a:r>
              <a:rPr lang="en-US" altLang="zh-CN" dirty="0" err="1" smtClean="0"/>
              <a:t>po</a:t>
            </a:r>
            <a:r>
              <a:rPr lang="en-US" altLang="zh-CN" dirty="0" smtClean="0"/>
              <a:t> = </a:t>
            </a:r>
            <a:r>
              <a:rPr lang="en-US" altLang="zh-CN" dirty="0" err="1" smtClean="0"/>
              <a:t>pd.merge</a:t>
            </a:r>
            <a:r>
              <a:rPr lang="en-US" altLang="zh-CN" dirty="0" smtClean="0"/>
              <a:t>(</a:t>
            </a:r>
            <a:r>
              <a:rPr lang="en-US" altLang="zh-CN" dirty="0" err="1" smtClean="0"/>
              <a:t>pp,order,on</a:t>
            </a:r>
            <a:r>
              <a:rPr lang="en-US" altLang="zh-CN" dirty="0" smtClean="0"/>
              <a:t>=['order_id','</a:t>
            </a:r>
            <a:r>
              <a:rPr lang="en-US" altLang="zh-CN" dirty="0" err="1" smtClean="0"/>
              <a:t>order_id</a:t>
            </a:r>
            <a:r>
              <a:rPr lang="en-US" altLang="zh-CN" dirty="0" smtClean="0"/>
              <a:t>']) </a:t>
            </a:r>
          </a:p>
          <a:p>
            <a:r>
              <a:rPr lang="en-US" altLang="zh-CN" dirty="0" smtClean="0"/>
              <a:t>res = </a:t>
            </a:r>
            <a:r>
              <a:rPr lang="en-US" altLang="zh-CN" dirty="0" err="1" smtClean="0"/>
              <a:t>pd.merge</a:t>
            </a:r>
            <a:r>
              <a:rPr lang="en-US" altLang="zh-CN" dirty="0" smtClean="0"/>
              <a:t>(</a:t>
            </a:r>
            <a:r>
              <a:rPr lang="en-US" altLang="zh-CN" dirty="0" err="1" smtClean="0"/>
              <a:t>po.aisles,on</a:t>
            </a:r>
            <a:r>
              <a:rPr lang="en-US" altLang="zh-CN" dirty="0" smtClean="0"/>
              <a:t>=['aisle_id','</a:t>
            </a:r>
            <a:r>
              <a:rPr lang="en-US" altLang="zh-CN" dirty="0" err="1" smtClean="0"/>
              <a:t>aisles_id</a:t>
            </a:r>
            <a:r>
              <a:rPr lang="en-US" altLang="zh-CN" dirty="0" smtClean="0"/>
              <a:t>'])</a:t>
            </a:r>
          </a:p>
          <a:p>
            <a:r>
              <a:rPr lang="en-US" altLang="zh-CN" dirty="0" smtClean="0"/>
              <a:t>#</a:t>
            </a:r>
            <a:r>
              <a:rPr lang="zh-CN" altLang="en-US" dirty="0" smtClean="0"/>
              <a:t>用户与类别之间的表</a:t>
            </a:r>
          </a:p>
          <a:p>
            <a:r>
              <a:rPr lang="en-US" altLang="zh-CN" dirty="0" smtClean="0"/>
              <a:t>data = </a:t>
            </a:r>
            <a:r>
              <a:rPr lang="en-US" altLang="zh-CN" dirty="0" err="1" smtClean="0"/>
              <a:t>pd.corsstab</a:t>
            </a:r>
            <a:r>
              <a:rPr lang="en-US" altLang="zh-CN" dirty="0" smtClean="0"/>
              <a:t>(res['</a:t>
            </a:r>
            <a:r>
              <a:rPr lang="en-US" altLang="zh-CN" dirty="0" err="1" smtClean="0"/>
              <a:t>order_id</a:t>
            </a:r>
            <a:r>
              <a:rPr lang="en-US" altLang="zh-CN" dirty="0" smtClean="0"/>
              <a:t>'],res['aisle'])</a:t>
            </a:r>
          </a:p>
          <a:p>
            <a:endParaRPr lang="en-US" altLang="zh-CN" dirty="0" smtClean="0"/>
          </a:p>
          <a:p>
            <a:r>
              <a:rPr lang="en-US" altLang="zh-CN" dirty="0" err="1" smtClean="0"/>
              <a:t>pca</a:t>
            </a:r>
            <a:r>
              <a:rPr lang="en-US" altLang="zh-CN" dirty="0" smtClean="0"/>
              <a:t> = PCA(</a:t>
            </a:r>
            <a:r>
              <a:rPr lang="en-US" altLang="zh-CN" dirty="0" err="1" smtClean="0"/>
              <a:t>n_components</a:t>
            </a:r>
            <a:r>
              <a:rPr lang="en-US" altLang="zh-CN" dirty="0" smtClean="0"/>
              <a:t>=6)</a:t>
            </a:r>
          </a:p>
          <a:p>
            <a:r>
              <a:rPr lang="en-US" altLang="zh-CN" dirty="0" err="1" smtClean="0"/>
              <a:t>pca.fit_transform</a:t>
            </a:r>
            <a:r>
              <a:rPr lang="en-US" altLang="zh-CN" dirty="0" smtClean="0"/>
              <a:t>(data)</a:t>
            </a:r>
          </a:p>
          <a:p>
            <a:endParaRPr lang="en-US" altLang="zh-CN" dirty="0" smtClean="0"/>
          </a:p>
          <a:p>
            <a:endParaRPr lang="en-US" altLang="zh-CN" dirty="0" smtClean="0"/>
          </a:p>
          <a:p>
            <a:endParaRPr lang="en-US" altLang="zh-CN" dirty="0" smtClean="0"/>
          </a:p>
          <a:p>
            <a:endParaRPr lang="zh-CN" alt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4"/>
          <p:cNvSpPr txBox="1">
            <a:spLocks noChangeArrowheads="1"/>
          </p:cNvSpPr>
          <p:nvPr/>
        </p:nvSpPr>
        <p:spPr bwMode="gray">
          <a:xfrm>
            <a:off x="3886200" y="5715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algn="ctr" eaLnBrk="1" hangingPunct="1">
              <a:defRPr/>
            </a:pPr>
            <a:r>
              <a:rPr lang="en-US" altLang="zh-CN" sz="2400" i="1" smtClean="0">
                <a:latin typeface="Verdana" pitchFamily="34" charset="0"/>
                <a:ea typeface="宋体" pitchFamily="2" charset="-122"/>
              </a:rPr>
              <a:t>LOGO</a:t>
            </a:r>
          </a:p>
        </p:txBody>
      </p:sp>
      <p:sp>
        <p:nvSpPr>
          <p:cNvPr id="5" name="AutoShape 42"/>
          <p:cNvSpPr>
            <a:spLocks noChangeArrowheads="1"/>
          </p:cNvSpPr>
          <p:nvPr/>
        </p:nvSpPr>
        <p:spPr bwMode="white">
          <a:xfrm>
            <a:off x="152400" y="190500"/>
            <a:ext cx="8839200" cy="6400800"/>
          </a:xfrm>
          <a:prstGeom prst="roundRect">
            <a:avLst>
              <a:gd name="adj" fmla="val 5458"/>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charset="-122"/>
            </a:endParaRPr>
          </a:p>
        </p:txBody>
      </p:sp>
      <p:sp>
        <p:nvSpPr>
          <p:cNvPr id="3075" name="Rectangle 3"/>
          <p:cNvSpPr>
            <a:spLocks noGrp="1" noChangeArrowheads="1"/>
          </p:cNvSpPr>
          <p:nvPr>
            <p:ph type="subTitle" idx="1"/>
          </p:nvPr>
        </p:nvSpPr>
        <p:spPr>
          <a:xfrm>
            <a:off x="457200" y="4267200"/>
            <a:ext cx="8229600" cy="381000"/>
          </a:xfrm>
        </p:spPr>
        <p:txBody>
          <a:bodyPr/>
          <a:lstStyle>
            <a:lvl1pPr marL="0" indent="0" algn="ctr">
              <a:buFont typeface="Wingdings" pitchFamily="2" charset="2"/>
              <a:buNone/>
              <a:defRPr sz="1600"/>
            </a:lvl1pPr>
          </a:lstStyle>
          <a:p>
            <a:r>
              <a:rPr lang="zh-CN" altLang="en-US"/>
              <a:t>单击此处编辑母版副标题样式</a:t>
            </a:r>
          </a:p>
        </p:txBody>
      </p:sp>
      <p:sp>
        <p:nvSpPr>
          <p:cNvPr id="3074" name="Rectangle 2"/>
          <p:cNvSpPr>
            <a:spLocks noGrp="1" noChangeArrowheads="1"/>
          </p:cNvSpPr>
          <p:nvPr>
            <p:ph type="ctrTitle"/>
          </p:nvPr>
        </p:nvSpPr>
        <p:spPr>
          <a:xfrm>
            <a:off x="381000" y="3200400"/>
            <a:ext cx="8339138" cy="533400"/>
          </a:xfrm>
        </p:spPr>
        <p:txBody>
          <a:bodyPr/>
          <a:lstStyle>
            <a:lvl1pPr algn="ctr">
              <a:defRPr sz="4000"/>
            </a:lvl1pPr>
          </a:lstStyle>
          <a:p>
            <a:r>
              <a:rPr lang="zh-CN" altLang="en-US"/>
              <a:t>单击此处编辑母版标题样式</a:t>
            </a:r>
          </a:p>
        </p:txBody>
      </p:sp>
      <p:sp>
        <p:nvSpPr>
          <p:cNvPr id="6" name="Rectangle 4"/>
          <p:cNvSpPr>
            <a:spLocks noGrp="1" noChangeArrowheads="1"/>
          </p:cNvSpPr>
          <p:nvPr>
            <p:ph type="dt" sz="half" idx="10"/>
          </p:nvPr>
        </p:nvSpPr>
        <p:spPr>
          <a:xfrm>
            <a:off x="228600" y="6613525"/>
            <a:ext cx="2133600" cy="244475"/>
          </a:xfrm>
        </p:spPr>
        <p:txBody>
          <a:bodyPr/>
          <a:lstStyle>
            <a:lvl1pPr algn="l">
              <a:defRPr sz="1000" b="0">
                <a:solidFill>
                  <a:srgbClr val="000000"/>
                </a:solidFill>
                <a:latin typeface="Arial" charset="0"/>
              </a:defRPr>
            </a:lvl1pPr>
          </a:lstStyle>
          <a:p>
            <a:pPr>
              <a:defRPr/>
            </a:pPr>
            <a:endParaRPr lang="en-US" altLang="zh-CN"/>
          </a:p>
        </p:txBody>
      </p:sp>
      <p:sp>
        <p:nvSpPr>
          <p:cNvPr id="7" name="Rectangle 5"/>
          <p:cNvSpPr>
            <a:spLocks noGrp="1" noChangeArrowheads="1"/>
          </p:cNvSpPr>
          <p:nvPr>
            <p:ph type="ftr" sz="quarter" idx="11"/>
          </p:nvPr>
        </p:nvSpPr>
        <p:spPr>
          <a:xfrm>
            <a:off x="3200400" y="6613525"/>
            <a:ext cx="2895600" cy="244475"/>
          </a:xfrm>
        </p:spPr>
        <p:txBody>
          <a:bodyPr/>
          <a:lstStyle>
            <a:lvl1pPr algn="ctr">
              <a:defRPr sz="1000" b="0" i="0">
                <a:solidFill>
                  <a:srgbClr val="000000"/>
                </a:solidFill>
              </a:defRPr>
            </a:lvl1pPr>
          </a:lstStyle>
          <a:p>
            <a:pPr>
              <a:defRPr/>
            </a:pPr>
            <a:endParaRPr lang="en-US" altLang="zh-CN"/>
          </a:p>
        </p:txBody>
      </p:sp>
      <p:sp>
        <p:nvSpPr>
          <p:cNvPr id="8" name="Rectangle 6"/>
          <p:cNvSpPr>
            <a:spLocks noGrp="1" noChangeArrowheads="1"/>
          </p:cNvSpPr>
          <p:nvPr>
            <p:ph type="sldNum" sz="quarter" idx="12"/>
          </p:nvPr>
        </p:nvSpPr>
        <p:spPr>
          <a:xfrm>
            <a:off x="6781800" y="6613525"/>
            <a:ext cx="2133600" cy="244475"/>
          </a:xfrm>
        </p:spPr>
        <p:txBody>
          <a:bodyPr/>
          <a:lstStyle>
            <a:lvl1pPr algn="r">
              <a:defRPr>
                <a:latin typeface="Arial" charset="0"/>
              </a:defRPr>
            </a:lvl1pPr>
          </a:lstStyle>
          <a:p>
            <a:pPr>
              <a:defRPr/>
            </a:pPr>
            <a:fld id="{04E3F784-4FDC-4E14-9E52-93CDB28AFF2C}" type="slidenum">
              <a:rPr lang="zh-CN" altLang="en-US"/>
              <a:pPr>
                <a:defRPr/>
              </a:pPr>
              <a:t>‹#›</a:t>
            </a:fld>
            <a:endParaRPr lang="en-US" altLang="zh-CN"/>
          </a:p>
        </p:txBody>
      </p:sp>
    </p:spTree>
    <p:extLst>
      <p:ext uri="{BB962C8B-B14F-4D97-AF65-F5344CB8AC3E}">
        <p14:creationId xmlns:p14="http://schemas.microsoft.com/office/powerpoint/2010/main" val="129177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69FEF286-A8CF-4646-8B6F-59ACD59C965A}" type="slidenum">
              <a:rPr lang="zh-CN" altLang="en-US"/>
              <a:pPr>
                <a:defRPr/>
              </a:pPr>
              <a:t>‹#›</a:t>
            </a:fld>
            <a:endParaRPr lang="en-US" altLang="zh-CN"/>
          </a:p>
        </p:txBody>
      </p:sp>
    </p:spTree>
    <p:extLst>
      <p:ext uri="{BB962C8B-B14F-4D97-AF65-F5344CB8AC3E}">
        <p14:creationId xmlns:p14="http://schemas.microsoft.com/office/powerpoint/2010/main" val="15120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381000"/>
            <a:ext cx="2019300"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381000"/>
            <a:ext cx="5905500" cy="5562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F9402AC1-8B85-4D56-9576-F0F2483EA73E}" type="slidenum">
              <a:rPr lang="zh-CN" altLang="en-US"/>
              <a:pPr>
                <a:defRPr/>
              </a:pPr>
              <a:t>‹#›</a:t>
            </a:fld>
            <a:endParaRPr lang="en-US" altLang="zh-CN"/>
          </a:p>
        </p:txBody>
      </p:sp>
    </p:spTree>
    <p:extLst>
      <p:ext uri="{BB962C8B-B14F-4D97-AF65-F5344CB8AC3E}">
        <p14:creationId xmlns:p14="http://schemas.microsoft.com/office/powerpoint/2010/main" val="165307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028463DC-28E3-493B-B924-5EC3AF9D9379}" type="slidenum">
              <a:rPr lang="zh-CN" altLang="en-US"/>
              <a:pPr>
                <a:defRPr/>
              </a:pPr>
              <a:t>‹#›</a:t>
            </a:fld>
            <a:endParaRPr lang="en-US" altLang="zh-CN"/>
          </a:p>
        </p:txBody>
      </p:sp>
    </p:spTree>
    <p:extLst>
      <p:ext uri="{BB962C8B-B14F-4D97-AF65-F5344CB8AC3E}">
        <p14:creationId xmlns:p14="http://schemas.microsoft.com/office/powerpoint/2010/main" val="2760271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6" name="Rectangle 6"/>
          <p:cNvSpPr>
            <a:spLocks noGrp="1" noChangeArrowheads="1"/>
          </p:cNvSpPr>
          <p:nvPr>
            <p:ph type="sldNum" sz="quarter" idx="12"/>
          </p:nvPr>
        </p:nvSpPr>
        <p:spPr>
          <a:ln/>
        </p:spPr>
        <p:txBody>
          <a:bodyPr/>
          <a:lstStyle>
            <a:lvl1pPr>
              <a:defRPr/>
            </a:lvl1pPr>
          </a:lstStyle>
          <a:p>
            <a:pPr>
              <a:defRPr/>
            </a:pPr>
            <a:fld id="{FAE3A2B7-F500-491A-99FE-C07835E3310E}" type="slidenum">
              <a:rPr lang="zh-CN" altLang="en-US"/>
              <a:pPr>
                <a:defRPr/>
              </a:pPr>
              <a:t>‹#›</a:t>
            </a:fld>
            <a:endParaRPr lang="en-US" altLang="zh-CN"/>
          </a:p>
        </p:txBody>
      </p:sp>
    </p:spTree>
    <p:extLst>
      <p:ext uri="{BB962C8B-B14F-4D97-AF65-F5344CB8AC3E}">
        <p14:creationId xmlns:p14="http://schemas.microsoft.com/office/powerpoint/2010/main" val="94364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066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066800"/>
            <a:ext cx="3962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F6B9DE3A-DE49-42F8-904F-05E22C0C7680}" type="slidenum">
              <a:rPr lang="zh-CN" altLang="en-US"/>
              <a:pPr>
                <a:defRPr/>
              </a:pPr>
              <a:t>‹#›</a:t>
            </a:fld>
            <a:endParaRPr lang="en-US" altLang="zh-CN"/>
          </a:p>
        </p:txBody>
      </p:sp>
    </p:spTree>
    <p:extLst>
      <p:ext uri="{BB962C8B-B14F-4D97-AF65-F5344CB8AC3E}">
        <p14:creationId xmlns:p14="http://schemas.microsoft.com/office/powerpoint/2010/main" val="216218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9" name="Rectangle 6"/>
          <p:cNvSpPr>
            <a:spLocks noGrp="1" noChangeArrowheads="1"/>
          </p:cNvSpPr>
          <p:nvPr>
            <p:ph type="sldNum" sz="quarter" idx="12"/>
          </p:nvPr>
        </p:nvSpPr>
        <p:spPr>
          <a:ln/>
        </p:spPr>
        <p:txBody>
          <a:bodyPr/>
          <a:lstStyle>
            <a:lvl1pPr>
              <a:defRPr/>
            </a:lvl1pPr>
          </a:lstStyle>
          <a:p>
            <a:pPr>
              <a:defRPr/>
            </a:pPr>
            <a:fld id="{D6EF501D-4E2C-4243-8CBD-38477A844AEA}" type="slidenum">
              <a:rPr lang="zh-CN" altLang="en-US"/>
              <a:pPr>
                <a:defRPr/>
              </a:pPr>
              <a:t>‹#›</a:t>
            </a:fld>
            <a:endParaRPr lang="en-US" altLang="zh-CN"/>
          </a:p>
        </p:txBody>
      </p:sp>
    </p:spTree>
    <p:extLst>
      <p:ext uri="{BB962C8B-B14F-4D97-AF65-F5344CB8AC3E}">
        <p14:creationId xmlns:p14="http://schemas.microsoft.com/office/powerpoint/2010/main" val="2438104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5" name="Rectangle 6"/>
          <p:cNvSpPr>
            <a:spLocks noGrp="1" noChangeArrowheads="1"/>
          </p:cNvSpPr>
          <p:nvPr>
            <p:ph type="sldNum" sz="quarter" idx="12"/>
          </p:nvPr>
        </p:nvSpPr>
        <p:spPr>
          <a:ln/>
        </p:spPr>
        <p:txBody>
          <a:bodyPr/>
          <a:lstStyle>
            <a:lvl1pPr>
              <a:defRPr/>
            </a:lvl1pPr>
          </a:lstStyle>
          <a:p>
            <a:pPr>
              <a:defRPr/>
            </a:pPr>
            <a:fld id="{3E7AB799-D088-42FE-BD81-DBC5A9765516}" type="slidenum">
              <a:rPr lang="zh-CN" altLang="en-US"/>
              <a:pPr>
                <a:defRPr/>
              </a:pPr>
              <a:t>‹#›</a:t>
            </a:fld>
            <a:endParaRPr lang="en-US" altLang="zh-CN"/>
          </a:p>
        </p:txBody>
      </p:sp>
    </p:spTree>
    <p:extLst>
      <p:ext uri="{BB962C8B-B14F-4D97-AF65-F5344CB8AC3E}">
        <p14:creationId xmlns:p14="http://schemas.microsoft.com/office/powerpoint/2010/main" val="3606519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4" name="Rectangle 6"/>
          <p:cNvSpPr>
            <a:spLocks noGrp="1" noChangeArrowheads="1"/>
          </p:cNvSpPr>
          <p:nvPr>
            <p:ph type="sldNum" sz="quarter" idx="12"/>
          </p:nvPr>
        </p:nvSpPr>
        <p:spPr>
          <a:ln/>
        </p:spPr>
        <p:txBody>
          <a:bodyPr/>
          <a:lstStyle>
            <a:lvl1pPr>
              <a:defRPr/>
            </a:lvl1pPr>
          </a:lstStyle>
          <a:p>
            <a:pPr>
              <a:defRPr/>
            </a:pPr>
            <a:fld id="{B98BAD57-78EA-406D-9B2F-941211C0262C}" type="slidenum">
              <a:rPr lang="zh-CN" altLang="en-US"/>
              <a:pPr>
                <a:defRPr/>
              </a:pPr>
              <a:t>‹#›</a:t>
            </a:fld>
            <a:endParaRPr lang="en-US" altLang="zh-CN"/>
          </a:p>
        </p:txBody>
      </p:sp>
    </p:spTree>
    <p:extLst>
      <p:ext uri="{BB962C8B-B14F-4D97-AF65-F5344CB8AC3E}">
        <p14:creationId xmlns:p14="http://schemas.microsoft.com/office/powerpoint/2010/main" val="123272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621A15FC-945B-4C5F-A88E-09B8EB9DD3E1}" type="slidenum">
              <a:rPr lang="zh-CN" altLang="en-US"/>
              <a:pPr>
                <a:defRPr/>
              </a:pPr>
              <a:t>‹#›</a:t>
            </a:fld>
            <a:endParaRPr lang="en-US" altLang="zh-CN"/>
          </a:p>
        </p:txBody>
      </p:sp>
    </p:spTree>
    <p:extLst>
      <p:ext uri="{BB962C8B-B14F-4D97-AF65-F5344CB8AC3E}">
        <p14:creationId xmlns:p14="http://schemas.microsoft.com/office/powerpoint/2010/main" val="103125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zh-CN"/>
              <a:t>www.zlcool.com</a:t>
            </a: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LOGO</a:t>
            </a:r>
          </a:p>
        </p:txBody>
      </p:sp>
      <p:sp>
        <p:nvSpPr>
          <p:cNvPr id="7" name="Rectangle 6"/>
          <p:cNvSpPr>
            <a:spLocks noGrp="1" noChangeArrowheads="1"/>
          </p:cNvSpPr>
          <p:nvPr>
            <p:ph type="sldNum" sz="quarter" idx="12"/>
          </p:nvPr>
        </p:nvSpPr>
        <p:spPr>
          <a:ln/>
        </p:spPr>
        <p:txBody>
          <a:bodyPr/>
          <a:lstStyle>
            <a:lvl1pPr>
              <a:defRPr/>
            </a:lvl1pPr>
          </a:lstStyle>
          <a:p>
            <a:pPr>
              <a:defRPr/>
            </a:pPr>
            <a:fld id="{8A517DF5-F833-4F84-89E1-C3476E3FB2B8}" type="slidenum">
              <a:rPr lang="zh-CN" altLang="en-US"/>
              <a:pPr>
                <a:defRPr/>
              </a:pPr>
              <a:t>‹#›</a:t>
            </a:fld>
            <a:endParaRPr lang="en-US" altLang="zh-CN"/>
          </a:p>
        </p:txBody>
      </p:sp>
    </p:spTree>
    <p:extLst>
      <p:ext uri="{BB962C8B-B14F-4D97-AF65-F5344CB8AC3E}">
        <p14:creationId xmlns:p14="http://schemas.microsoft.com/office/powerpoint/2010/main" val="209264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685800" y="381000"/>
            <a:ext cx="678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gray">
          <a:xfrm>
            <a:off x="685800" y="1066800"/>
            <a:ext cx="807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6311900" y="6535738"/>
            <a:ext cx="19050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latin typeface="+mn-lt"/>
                <a:ea typeface="宋体" charset="-122"/>
              </a:defRPr>
            </a:lvl1pPr>
          </a:lstStyle>
          <a:p>
            <a:pPr>
              <a:defRPr/>
            </a:pPr>
            <a:r>
              <a:rPr lang="en-US" altLang="zh-CN"/>
              <a:t>www.zlcool.com</a:t>
            </a:r>
          </a:p>
        </p:txBody>
      </p:sp>
      <p:sp>
        <p:nvSpPr>
          <p:cNvPr id="1029" name="Rectangle 5"/>
          <p:cNvSpPr>
            <a:spLocks noGrp="1" noChangeArrowheads="1"/>
          </p:cNvSpPr>
          <p:nvPr>
            <p:ph type="ftr" sz="quarter" idx="3"/>
          </p:nvPr>
        </p:nvSpPr>
        <p:spPr bwMode="gray">
          <a:xfrm>
            <a:off x="6159500" y="6456363"/>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2000" i="1">
                <a:solidFill>
                  <a:srgbClr val="CC0000"/>
                </a:solidFill>
                <a:ea typeface="宋体" charset="-122"/>
              </a:defRPr>
            </a:lvl1pPr>
          </a:lstStyle>
          <a:p>
            <a:pPr>
              <a:defRPr/>
            </a:pPr>
            <a:r>
              <a:rPr lang="en-US" altLang="zh-CN"/>
              <a:t>LOGO</a:t>
            </a:r>
          </a:p>
        </p:txBody>
      </p:sp>
      <p:sp>
        <p:nvSpPr>
          <p:cNvPr id="1030" name="Rectangle 6"/>
          <p:cNvSpPr>
            <a:spLocks noGrp="1" noChangeArrowheads="1"/>
          </p:cNvSpPr>
          <p:nvPr>
            <p:ph type="sldNum" sz="quarter" idx="4"/>
          </p:nvPr>
        </p:nvSpPr>
        <p:spPr bwMode="gray">
          <a:xfrm>
            <a:off x="3657600" y="64611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a:solidFill>
                  <a:srgbClr val="000000"/>
                </a:solidFill>
                <a:latin typeface="+mn-lt"/>
                <a:ea typeface="宋体" charset="-122"/>
              </a:defRPr>
            </a:lvl1pPr>
          </a:lstStyle>
          <a:p>
            <a:pPr>
              <a:defRPr/>
            </a:pPr>
            <a:fld id="{4CC7EBF8-247C-47B3-8DFD-67C1FB0B1E72}" type="slidenum">
              <a:rPr lang="zh-CN" altLang="en-US"/>
              <a:pPr>
                <a:defRPr/>
              </a:pPr>
              <a:t>‹#›</a:t>
            </a:fld>
            <a:endParaRPr lang="en-US" altLang="zh-CN"/>
          </a:p>
        </p:txBody>
      </p:sp>
      <p:sp>
        <p:nvSpPr>
          <p:cNvPr id="1031" name="Line 65"/>
          <p:cNvSpPr>
            <a:spLocks noChangeShapeType="1"/>
          </p:cNvSpPr>
          <p:nvPr/>
        </p:nvSpPr>
        <p:spPr bwMode="auto">
          <a:xfrm>
            <a:off x="685800" y="990600"/>
            <a:ext cx="7924800" cy="0"/>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923"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hf sldNum="0" hdr="0"/>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Verdana" pitchFamily="34" charset="0"/>
        </a:defRPr>
      </a:lvl2pPr>
      <a:lvl3pPr algn="l" rtl="0" eaLnBrk="0" fontAlgn="base" hangingPunct="0">
        <a:spcBef>
          <a:spcPct val="0"/>
        </a:spcBef>
        <a:spcAft>
          <a:spcPct val="0"/>
        </a:spcAft>
        <a:defRPr sz="2800" b="1">
          <a:solidFill>
            <a:schemeClr val="tx2"/>
          </a:solidFill>
          <a:latin typeface="Verdana" pitchFamily="34" charset="0"/>
        </a:defRPr>
      </a:lvl3pPr>
      <a:lvl4pPr algn="l" rtl="0" eaLnBrk="0" fontAlgn="base" hangingPunct="0">
        <a:spcBef>
          <a:spcPct val="0"/>
        </a:spcBef>
        <a:spcAft>
          <a:spcPct val="0"/>
        </a:spcAft>
        <a:defRPr sz="2800" b="1">
          <a:solidFill>
            <a:schemeClr val="tx2"/>
          </a:solidFill>
          <a:latin typeface="Verdana" pitchFamily="34" charset="0"/>
        </a:defRPr>
      </a:lvl4pPr>
      <a:lvl5pPr algn="l" rtl="0" eaLnBrk="0" fontAlgn="base" hangingPunct="0">
        <a:spcBef>
          <a:spcPct val="0"/>
        </a:spcBef>
        <a:spcAft>
          <a:spcPct val="0"/>
        </a:spcAft>
        <a:defRPr sz="2800" b="1">
          <a:solidFill>
            <a:schemeClr val="tx2"/>
          </a:solidFill>
          <a:latin typeface="Verdana" pitchFamily="34" charset="0"/>
        </a:defRPr>
      </a:lvl5pPr>
      <a:lvl6pPr marL="457200" algn="l" rtl="0" fontAlgn="base">
        <a:spcBef>
          <a:spcPct val="0"/>
        </a:spcBef>
        <a:spcAft>
          <a:spcPct val="0"/>
        </a:spcAft>
        <a:defRPr sz="2800" b="1">
          <a:solidFill>
            <a:schemeClr val="tx2"/>
          </a:solidFill>
          <a:latin typeface="Verdana" pitchFamily="34" charset="0"/>
        </a:defRPr>
      </a:lvl6pPr>
      <a:lvl7pPr marL="914400" algn="l" rtl="0" fontAlgn="base">
        <a:spcBef>
          <a:spcPct val="0"/>
        </a:spcBef>
        <a:spcAft>
          <a:spcPct val="0"/>
        </a:spcAft>
        <a:defRPr sz="2800" b="1">
          <a:solidFill>
            <a:schemeClr val="tx2"/>
          </a:solidFill>
          <a:latin typeface="Verdana" pitchFamily="34" charset="0"/>
        </a:defRPr>
      </a:lvl7pPr>
      <a:lvl8pPr marL="1371600" algn="l" rtl="0" fontAlgn="base">
        <a:spcBef>
          <a:spcPct val="0"/>
        </a:spcBef>
        <a:spcAft>
          <a:spcPct val="0"/>
        </a:spcAft>
        <a:defRPr sz="2800" b="1">
          <a:solidFill>
            <a:schemeClr val="tx2"/>
          </a:solidFill>
          <a:latin typeface="Verdana" pitchFamily="34" charset="0"/>
        </a:defRPr>
      </a:lvl8pPr>
      <a:lvl9pPr marL="1828800" algn="l" rtl="0" fontAlgn="base">
        <a:spcBef>
          <a:spcPct val="0"/>
        </a:spcBef>
        <a:spcAft>
          <a:spcPct val="0"/>
        </a:spcAft>
        <a:defRPr sz="28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Grp="1" noChangeArrowheads="1"/>
          </p:cNvSpPr>
          <p:nvPr>
            <p:ph type="subTitle" idx="1"/>
          </p:nvPr>
        </p:nvSpPr>
        <p:spPr>
          <a:xfrm>
            <a:off x="2916238" y="3933825"/>
            <a:ext cx="3938587" cy="600075"/>
          </a:xfrm>
          <a:noFill/>
        </p:spPr>
        <p:txBody>
          <a:bodyPr/>
          <a:lstStyle/>
          <a:p>
            <a:pPr eaLnBrk="1" hangingPunct="1"/>
            <a:r>
              <a:rPr lang="zh-CN" altLang="en-US" sz="2400" smtClean="0">
                <a:ea typeface="宋体" charset="-122"/>
              </a:rPr>
              <a:t>郭建涛</a:t>
            </a:r>
          </a:p>
        </p:txBody>
      </p:sp>
      <p:sp>
        <p:nvSpPr>
          <p:cNvPr id="3075" name="TextBox 9"/>
          <p:cNvSpPr txBox="1">
            <a:spLocks noChangeArrowheads="1"/>
          </p:cNvSpPr>
          <p:nvPr/>
        </p:nvSpPr>
        <p:spPr bwMode="auto">
          <a:xfrm>
            <a:off x="946150" y="285750"/>
            <a:ext cx="3070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zh-CN" altLang="en-US" sz="2800" i="1">
                <a:solidFill>
                  <a:srgbClr val="FFFFFF"/>
                </a:solidFill>
                <a:latin typeface="Verdana" pitchFamily="34" charset="0"/>
                <a:ea typeface="宋体" charset="-122"/>
              </a:rPr>
              <a:t>人工智能培训</a:t>
            </a:r>
            <a:r>
              <a:rPr lang="zh-CN" altLang="en-US" sz="2800" i="1">
                <a:solidFill>
                  <a:schemeClr val="bg1"/>
                </a:solidFill>
                <a:latin typeface="Verdana" pitchFamily="34" charset="0"/>
                <a:ea typeface="宋体" charset="-122"/>
              </a:rPr>
              <a:t>教程</a:t>
            </a:r>
          </a:p>
        </p:txBody>
      </p:sp>
      <p:sp>
        <p:nvSpPr>
          <p:cNvPr id="3076" name="TextBox 4"/>
          <p:cNvSpPr txBox="1">
            <a:spLocks noChangeArrowheads="1"/>
          </p:cNvSpPr>
          <p:nvPr/>
        </p:nvSpPr>
        <p:spPr bwMode="auto">
          <a:xfrm>
            <a:off x="3704538" y="2781300"/>
            <a:ext cx="22429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algn="ctr"/>
            <a:r>
              <a:rPr lang="zh-CN" altLang="en-US" sz="4000" dirty="0" smtClean="0">
                <a:ea typeface="宋体" charset="-122"/>
              </a:rPr>
              <a:t>特征工程</a:t>
            </a:r>
            <a:endParaRPr lang="zh-CN" altLang="en-US" sz="4000" dirty="0">
              <a:ea typeface="宋体"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2000" b="1" smtClean="0">
                <a:latin typeface="微软雅黑" panose="020B0503020204020204" pitchFamily="34" charset="-122"/>
                <a:ea typeface="微软雅黑" panose="020B0503020204020204" pitchFamily="34" charset="-122"/>
              </a:rPr>
              <a:t>连续型</a:t>
            </a:r>
            <a:r>
              <a:rPr lang="zh-CN" altLang="en-US" sz="2000" b="1" dirty="0" smtClean="0">
                <a:latin typeface="微软雅黑" panose="020B0503020204020204" pitchFamily="34" charset="-122"/>
                <a:ea typeface="微软雅黑" panose="020B0503020204020204" pitchFamily="34" charset="-122"/>
              </a:rPr>
              <a:t>数据</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grpSp>
        <p:nvGrpSpPr>
          <p:cNvPr id="2" name="组合 1"/>
          <p:cNvGrpSpPr/>
          <p:nvPr/>
        </p:nvGrpSpPr>
        <p:grpSpPr>
          <a:xfrm>
            <a:off x="3563888" y="2132856"/>
            <a:ext cx="2011002" cy="3028950"/>
            <a:chOff x="3419872" y="2132856"/>
            <a:chExt cx="2011002" cy="30289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132856"/>
              <a:ext cx="13906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699" y="2156668"/>
              <a:ext cx="63817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1105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2000" b="1" dirty="0">
                <a:latin typeface="微软雅黑" panose="020B0503020204020204" pitchFamily="34" charset="-122"/>
                <a:ea typeface="微软雅黑" panose="020B0503020204020204" pitchFamily="34" charset="-122"/>
              </a:rPr>
              <a:t>可用</a:t>
            </a:r>
            <a:r>
              <a:rPr lang="zh-CN" altLang="en-US" sz="2000" b="1" dirty="0" smtClean="0">
                <a:latin typeface="微软雅黑" panose="020B0503020204020204" pitchFamily="34" charset="-122"/>
                <a:ea typeface="微软雅黑" panose="020B0503020204020204" pitchFamily="34" charset="-122"/>
              </a:rPr>
              <a:t>数据集</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
        <p:nvSpPr>
          <p:cNvPr id="15" name="矩形 14"/>
          <p:cNvSpPr/>
          <p:nvPr/>
        </p:nvSpPr>
        <p:spPr>
          <a:xfrm>
            <a:off x="6660232" y="2924944"/>
            <a:ext cx="1952779" cy="1323439"/>
          </a:xfrm>
          <a:prstGeom prst="rect">
            <a:avLst/>
          </a:prstGeom>
        </p:spPr>
        <p:txBody>
          <a:bodyPr wrap="none">
            <a:spAutoFit/>
          </a:bodyPr>
          <a:lstStyle/>
          <a:p>
            <a:pPr algn="l"/>
            <a:r>
              <a:rPr lang="en-US" altLang="zh-CN" sz="1600" b="0" dirty="0" err="1">
                <a:latin typeface="微软雅黑" panose="020B0503020204020204" pitchFamily="34" charset="-122"/>
                <a:ea typeface="微软雅黑" panose="020B0503020204020204" pitchFamily="34" charset="-122"/>
              </a:rPr>
              <a:t>Kaggle</a:t>
            </a:r>
            <a:r>
              <a:rPr lang="zh-CN" altLang="en-US" sz="1600" b="0" dirty="0" smtClean="0">
                <a:latin typeface="微软雅黑" panose="020B0503020204020204" pitchFamily="34" charset="-122"/>
                <a:ea typeface="微软雅黑" panose="020B0503020204020204" pitchFamily="34" charset="-122"/>
              </a:rPr>
              <a:t>特点：</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1</a:t>
            </a:r>
            <a:r>
              <a:rPr lang="zh-CN" altLang="en-US" sz="1600" b="0" dirty="0" smtClean="0">
                <a:latin typeface="微软雅黑" panose="020B0503020204020204" pitchFamily="34" charset="-122"/>
                <a:ea typeface="微软雅黑" panose="020B0503020204020204" pitchFamily="34" charset="-122"/>
              </a:rPr>
              <a:t>、大数据竞赛平台</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2</a:t>
            </a:r>
            <a:r>
              <a:rPr lang="zh-CN" altLang="en-US" sz="1600" b="0" dirty="0" smtClean="0">
                <a:latin typeface="微软雅黑" panose="020B0503020204020204" pitchFamily="34" charset="-122"/>
                <a:ea typeface="微软雅黑" panose="020B0503020204020204" pitchFamily="34" charset="-122"/>
              </a:rPr>
              <a:t>、</a:t>
            </a:r>
            <a:r>
              <a:rPr lang="en-US" altLang="zh-CN" sz="1600" b="0" dirty="0" smtClean="0">
                <a:latin typeface="微软雅黑" panose="020B0503020204020204" pitchFamily="34" charset="-122"/>
                <a:ea typeface="微软雅黑" panose="020B0503020204020204" pitchFamily="34" charset="-122"/>
              </a:rPr>
              <a:t>80</a:t>
            </a:r>
            <a:r>
              <a:rPr lang="zh-CN" altLang="en-US" sz="1600" b="0" dirty="0" smtClean="0">
                <a:latin typeface="微软雅黑" panose="020B0503020204020204" pitchFamily="34" charset="-122"/>
                <a:ea typeface="微软雅黑" panose="020B0503020204020204" pitchFamily="34" charset="-122"/>
              </a:rPr>
              <a:t>万科学家</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3</a:t>
            </a:r>
            <a:r>
              <a:rPr lang="zh-CN" altLang="en-US" sz="1600" b="0" dirty="0" smtClean="0">
                <a:latin typeface="微软雅黑" panose="020B0503020204020204" pitchFamily="34" charset="-122"/>
                <a:ea typeface="微软雅黑" panose="020B0503020204020204" pitchFamily="34" charset="-122"/>
              </a:rPr>
              <a:t>、真实数据</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4</a:t>
            </a:r>
            <a:r>
              <a:rPr lang="zh-CN" altLang="en-US" sz="1600" b="0" dirty="0" smtClean="0">
                <a:latin typeface="微软雅黑" panose="020B0503020204020204" pitchFamily="34" charset="-122"/>
                <a:ea typeface="微软雅黑" panose="020B0503020204020204" pitchFamily="34" charset="-122"/>
              </a:rPr>
              <a:t>、数据量巨大</a:t>
            </a:r>
            <a:endParaRPr lang="en-US" altLang="zh-CN" sz="1600" b="0" dirty="0">
              <a:latin typeface="微软雅黑" panose="020B0503020204020204" pitchFamily="34" charset="-122"/>
              <a:ea typeface="微软雅黑" panose="020B0503020204020204" pitchFamily="34" charset="-122"/>
            </a:endParaRPr>
          </a:p>
        </p:txBody>
      </p:sp>
      <p:sp>
        <p:nvSpPr>
          <p:cNvPr id="16" name="矩形 15"/>
          <p:cNvSpPr/>
          <p:nvPr/>
        </p:nvSpPr>
        <p:spPr>
          <a:xfrm>
            <a:off x="144031" y="4365104"/>
            <a:ext cx="3441424" cy="1077218"/>
          </a:xfrm>
          <a:prstGeom prst="rect">
            <a:avLst/>
          </a:prstGeom>
        </p:spPr>
        <p:txBody>
          <a:bodyPr wrap="square">
            <a:spAutoFit/>
          </a:bodyPr>
          <a:lstStyle/>
          <a:p>
            <a:pPr algn="l"/>
            <a:r>
              <a:rPr lang="en-US" altLang="zh-CN" sz="1600" b="0" dirty="0">
                <a:latin typeface="微软雅黑" panose="020B0503020204020204" pitchFamily="34" charset="-122"/>
                <a:ea typeface="微软雅黑" panose="020B0503020204020204" pitchFamily="34" charset="-122"/>
              </a:rPr>
              <a:t>UCI</a:t>
            </a:r>
            <a:r>
              <a:rPr lang="zh-CN" altLang="en-US" sz="1600" b="0" dirty="0" smtClean="0">
                <a:latin typeface="微软雅黑" panose="020B0503020204020204" pitchFamily="34" charset="-122"/>
                <a:ea typeface="微软雅黑" panose="020B0503020204020204" pitchFamily="34" charset="-122"/>
              </a:rPr>
              <a:t>特点：</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1</a:t>
            </a:r>
            <a:r>
              <a:rPr lang="zh-CN" altLang="en-US" sz="1600" b="0" dirty="0" smtClean="0">
                <a:latin typeface="微软雅黑" panose="020B0503020204020204" pitchFamily="34" charset="-122"/>
                <a:ea typeface="微软雅黑" panose="020B0503020204020204" pitchFamily="34" charset="-122"/>
              </a:rPr>
              <a:t>、收录了</a:t>
            </a:r>
            <a:r>
              <a:rPr lang="en-US" altLang="zh-CN" sz="1600" b="0" dirty="0" smtClean="0">
                <a:latin typeface="微软雅黑" panose="020B0503020204020204" pitchFamily="34" charset="-122"/>
                <a:ea typeface="微软雅黑" panose="020B0503020204020204" pitchFamily="34" charset="-122"/>
              </a:rPr>
              <a:t>360</a:t>
            </a:r>
            <a:r>
              <a:rPr lang="zh-CN" altLang="en-US" sz="1600" b="0" dirty="0" smtClean="0">
                <a:latin typeface="微软雅黑" panose="020B0503020204020204" pitchFamily="34" charset="-122"/>
                <a:ea typeface="微软雅黑" panose="020B0503020204020204" pitchFamily="34" charset="-122"/>
              </a:rPr>
              <a:t>个数据集          </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2</a:t>
            </a:r>
            <a:r>
              <a:rPr lang="zh-CN" altLang="en-US" sz="1600" b="0" dirty="0" smtClean="0">
                <a:latin typeface="微软雅黑" panose="020B0503020204020204" pitchFamily="34" charset="-122"/>
                <a:ea typeface="微软雅黑" panose="020B0503020204020204" pitchFamily="34" charset="-122"/>
              </a:rPr>
              <a:t>、覆盖科学、生活、经济等领域           </a:t>
            </a:r>
            <a:endParaRPr lang="en-US" altLang="zh-CN" sz="1600" b="0" dirty="0" smtClean="0">
              <a:latin typeface="微软雅黑" panose="020B0503020204020204" pitchFamily="34" charset="-122"/>
              <a:ea typeface="微软雅黑" panose="020B0503020204020204" pitchFamily="34" charset="-122"/>
            </a:endParaRPr>
          </a:p>
          <a:p>
            <a:pPr algn="l"/>
            <a:r>
              <a:rPr lang="en-US" altLang="zh-CN" sz="1600" b="0" dirty="0" smtClean="0">
                <a:latin typeface="微软雅黑" panose="020B0503020204020204" pitchFamily="34" charset="-122"/>
                <a:ea typeface="微软雅黑" panose="020B0503020204020204" pitchFamily="34" charset="-122"/>
              </a:rPr>
              <a:t>3</a:t>
            </a:r>
            <a:r>
              <a:rPr lang="zh-CN" altLang="en-US" sz="1600" b="0" dirty="0" smtClean="0">
                <a:latin typeface="微软雅黑" panose="020B0503020204020204" pitchFamily="34" charset="-122"/>
                <a:ea typeface="微软雅黑" panose="020B0503020204020204" pitchFamily="34" charset="-122"/>
              </a:rPr>
              <a:t>、数据量几十万</a:t>
            </a:r>
            <a:endParaRPr lang="en-US" altLang="zh-CN" sz="1600" b="0" dirty="0">
              <a:latin typeface="微软雅黑" panose="020B0503020204020204" pitchFamily="34" charset="-122"/>
              <a:ea typeface="微软雅黑" panose="020B0503020204020204" pitchFamily="34" charset="-122"/>
            </a:endParaRPr>
          </a:p>
        </p:txBody>
      </p:sp>
      <p:sp>
        <p:nvSpPr>
          <p:cNvPr id="17" name="矩形 16"/>
          <p:cNvSpPr/>
          <p:nvPr/>
        </p:nvSpPr>
        <p:spPr>
          <a:xfrm>
            <a:off x="899592" y="2343926"/>
            <a:ext cx="1935145" cy="830997"/>
          </a:xfrm>
          <a:prstGeom prst="rect">
            <a:avLst/>
          </a:prstGeom>
        </p:spPr>
        <p:txBody>
          <a:bodyPr wrap="none">
            <a:spAutoFit/>
          </a:bodyPr>
          <a:lstStyle/>
          <a:p>
            <a:pPr algn="l"/>
            <a:r>
              <a:rPr kumimoji="1" lang="en-US" altLang="zh-CN" sz="1600" b="0" dirty="0" err="1">
                <a:latin typeface="微软雅黑" panose="020B0503020204020204" pitchFamily="34" charset="-122"/>
                <a:ea typeface="微软雅黑" panose="020B0503020204020204" pitchFamily="34" charset="-122"/>
              </a:rPr>
              <a:t>scikit</a:t>
            </a:r>
            <a:r>
              <a:rPr kumimoji="1" lang="en-US" altLang="zh-CN" sz="1600" b="0" dirty="0">
                <a:latin typeface="微软雅黑" panose="020B0503020204020204" pitchFamily="34" charset="-122"/>
                <a:ea typeface="微软雅黑" panose="020B0503020204020204" pitchFamily="34" charset="-122"/>
              </a:rPr>
              <a:t>-learn</a:t>
            </a:r>
            <a:r>
              <a:rPr kumimoji="1" lang="zh-CN" altLang="en-US" sz="1600" b="0" dirty="0" smtClean="0">
                <a:latin typeface="微软雅黑" panose="020B0503020204020204" pitchFamily="34" charset="-122"/>
                <a:ea typeface="微软雅黑" panose="020B0503020204020204" pitchFamily="34" charset="-122"/>
              </a:rPr>
              <a:t>特点：</a:t>
            </a:r>
            <a:endParaRPr kumimoji="1" lang="en-US" altLang="zh-CN" sz="1600" b="0" dirty="0" smtClean="0">
              <a:latin typeface="微软雅黑" panose="020B0503020204020204" pitchFamily="34" charset="-122"/>
              <a:ea typeface="微软雅黑" panose="020B0503020204020204" pitchFamily="34" charset="-122"/>
            </a:endParaRPr>
          </a:p>
          <a:p>
            <a:pPr algn="l"/>
            <a:r>
              <a:rPr kumimoji="1" lang="en-US" altLang="zh-CN" sz="1600" b="0" dirty="0" smtClean="0">
                <a:latin typeface="微软雅黑" panose="020B0503020204020204" pitchFamily="34" charset="-122"/>
                <a:ea typeface="微软雅黑" panose="020B0503020204020204" pitchFamily="34" charset="-122"/>
              </a:rPr>
              <a:t>1</a:t>
            </a:r>
            <a:r>
              <a:rPr kumimoji="1" lang="zh-CN" altLang="en-US" sz="1600" b="0" dirty="0" smtClean="0">
                <a:latin typeface="微软雅黑" panose="020B0503020204020204" pitchFamily="34" charset="-122"/>
                <a:ea typeface="微软雅黑" panose="020B0503020204020204" pitchFamily="34" charset="-122"/>
              </a:rPr>
              <a:t>、数据量较小</a:t>
            </a:r>
            <a:endParaRPr kumimoji="1" lang="en-US" altLang="zh-CN" sz="1600" b="0" dirty="0" smtClean="0">
              <a:latin typeface="微软雅黑" panose="020B0503020204020204" pitchFamily="34" charset="-122"/>
              <a:ea typeface="微软雅黑" panose="020B0503020204020204" pitchFamily="34" charset="-122"/>
            </a:endParaRPr>
          </a:p>
          <a:p>
            <a:pPr algn="l"/>
            <a:r>
              <a:rPr kumimoji="1" lang="en-US" altLang="zh-CN" sz="1600" b="0" dirty="0" smtClean="0">
                <a:latin typeface="微软雅黑" panose="020B0503020204020204" pitchFamily="34" charset="-122"/>
                <a:ea typeface="微软雅黑" panose="020B0503020204020204" pitchFamily="34" charset="-122"/>
              </a:rPr>
              <a:t>2</a:t>
            </a:r>
            <a:r>
              <a:rPr kumimoji="1" lang="zh-CN" altLang="en-US" sz="1600" b="0" dirty="0" smtClean="0">
                <a:latin typeface="微软雅黑" panose="020B0503020204020204" pitchFamily="34" charset="-122"/>
                <a:ea typeface="微软雅黑" panose="020B0503020204020204" pitchFamily="34" charset="-122"/>
              </a:rPr>
              <a:t>、方便学习</a:t>
            </a:r>
            <a:endParaRPr kumimoji="1" lang="zh-CN" altLang="en-US" sz="1600" b="0" dirty="0">
              <a:latin typeface="微软雅黑" panose="020B0503020204020204" pitchFamily="34" charset="-122"/>
              <a:ea typeface="微软雅黑" panose="020B0503020204020204" pitchFamily="34" charset="-122"/>
            </a:endParaRPr>
          </a:p>
        </p:txBody>
      </p:sp>
      <p:graphicFrame>
        <p:nvGraphicFramePr>
          <p:cNvPr id="18" name="图表 17"/>
          <p:cNvGraphicFramePr/>
          <p:nvPr>
            <p:extLst>
              <p:ext uri="{D42A27DB-BD31-4B8C-83A1-F6EECF244321}">
                <p14:modId xmlns:p14="http://schemas.microsoft.com/office/powerpoint/2010/main" val="3092558585"/>
              </p:ext>
            </p:extLst>
          </p:nvPr>
        </p:nvGraphicFramePr>
        <p:xfrm>
          <a:off x="1529143" y="1968466"/>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84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1800" b="1" dirty="0">
                <a:latin typeface="微软雅黑" panose="020B0503020204020204" pitchFamily="34" charset="-122"/>
                <a:ea typeface="微软雅黑" panose="020B0503020204020204" pitchFamily="34" charset="-122"/>
              </a:rPr>
              <a:t>常用</a:t>
            </a:r>
            <a:r>
              <a:rPr lang="zh-CN" altLang="en-US" sz="1800" b="1" dirty="0" smtClean="0">
                <a:latin typeface="微软雅黑" panose="020B0503020204020204" pitchFamily="34" charset="-122"/>
                <a:ea typeface="微软雅黑" panose="020B0503020204020204" pitchFamily="34" charset="-122"/>
              </a:rPr>
              <a:t>数据</a:t>
            </a:r>
            <a:r>
              <a:rPr lang="zh-CN" altLang="en-US" sz="1800" b="1" dirty="0">
                <a:latin typeface="微软雅黑" panose="020B0503020204020204" pitchFamily="34" charset="-122"/>
                <a:ea typeface="微软雅黑" panose="020B0503020204020204" pitchFamily="34" charset="-122"/>
              </a:rPr>
              <a:t>集的结构组成</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结构：特征值</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目标值</a:t>
            </a: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特征值：要</a:t>
            </a:r>
            <a:r>
              <a:rPr lang="zh-CN" altLang="en-US" sz="1800" dirty="0">
                <a:latin typeface="微软雅黑" panose="020B0503020204020204" pitchFamily="34" charset="-122"/>
                <a:ea typeface="微软雅黑" panose="020B0503020204020204" pitchFamily="34" charset="-122"/>
              </a:rPr>
              <a:t>收集的数据，如房子面积 </a:t>
            </a:r>
            <a:r>
              <a:rPr lang="zh-CN" altLang="en-US" sz="1800" dirty="0" smtClean="0">
                <a:latin typeface="微软雅黑" panose="020B0503020204020204" pitchFamily="34" charset="-122"/>
                <a:ea typeface="微软雅黑" panose="020B0503020204020204" pitchFamily="34" charset="-122"/>
              </a:rPr>
              <a:t>位置 楼层 朝向等</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目标值：具体</a:t>
            </a:r>
            <a:r>
              <a:rPr lang="zh-CN" altLang="en-US" sz="1800" dirty="0">
                <a:latin typeface="微软雅黑" panose="020B0503020204020204" pitchFamily="34" charset="-122"/>
                <a:ea typeface="微软雅黑" panose="020B0503020204020204" pitchFamily="34" charset="-122"/>
              </a:rPr>
              <a:t>要完成的任务</a:t>
            </a:r>
            <a:r>
              <a:rPr lang="zh-CN" altLang="en-US" sz="1800" dirty="0" smtClean="0">
                <a:latin typeface="微软雅黑" panose="020B0503020204020204" pitchFamily="34" charset="-122"/>
                <a:ea typeface="微软雅黑" panose="020B0503020204020204" pitchFamily="34" charset="-122"/>
              </a:rPr>
              <a:t>，可以</a:t>
            </a:r>
            <a:r>
              <a:rPr lang="zh-CN" altLang="en-US" sz="1800" dirty="0">
                <a:latin typeface="微软雅黑" panose="020B0503020204020204" pitchFamily="34" charset="-122"/>
                <a:ea typeface="微软雅黑" panose="020B0503020204020204" pitchFamily="34" charset="-122"/>
              </a:rPr>
              <a:t>没有目标值</a:t>
            </a:r>
            <a:endParaRPr lang="en-US" altLang="zh-CN" sz="1800"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一行是一个样本，一列称为一个特征</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946" y="4077072"/>
            <a:ext cx="6456363"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84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en-US" altLang="zh-CN" dirty="0" err="1" smtClean="0">
                <a:solidFill>
                  <a:schemeClr val="accent5">
                    <a:lumMod val="10000"/>
                  </a:schemeClr>
                </a:solidFill>
                <a:latin typeface="微软雅黑" panose="020B0503020204020204" pitchFamily="34" charset="-122"/>
                <a:ea typeface="微软雅黑" panose="020B0503020204020204" pitchFamily="34" charset="-122"/>
              </a:rPr>
              <a:t>sklearn</a:t>
            </a:r>
            <a:r>
              <a:rPr lang="zh-CN" altLang="en-US" dirty="0">
                <a:solidFill>
                  <a:schemeClr val="accent5">
                    <a:lumMod val="10000"/>
                  </a:schemeClr>
                </a:solidFill>
                <a:latin typeface="微软雅黑" panose="020B0503020204020204" pitchFamily="34" charset="-122"/>
                <a:ea typeface="微软雅黑" panose="020B0503020204020204" pitchFamily="34" charset="-122"/>
              </a:rPr>
              <a:t>数据集与估计器</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数据</a:t>
            </a:r>
            <a:r>
              <a:rPr lang="zh-CN" altLang="en-US" sz="1800" b="1" dirty="0">
                <a:latin typeface="微软雅黑" panose="020B0503020204020204" pitchFamily="34" charset="-122"/>
                <a:ea typeface="微软雅黑" panose="020B0503020204020204" pitchFamily="34" charset="-122"/>
              </a:rPr>
              <a:t>集划分</a:t>
            </a:r>
          </a:p>
          <a:p>
            <a:pPr lvl="1">
              <a:lnSpc>
                <a:spcPct val="150000"/>
              </a:lnSpc>
              <a:defRPr/>
            </a:pPr>
            <a:r>
              <a:rPr lang="zh-CN" altLang="en-US" sz="1800" dirty="0">
                <a:latin typeface="微软雅黑" panose="020B0503020204020204" pitchFamily="34" charset="-122"/>
                <a:ea typeface="微软雅黑" panose="020B0503020204020204" pitchFamily="34" charset="-122"/>
              </a:rPr>
              <a:t>机器学习一般的数据集会划分为两个部分</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训练数据：用于训练，构建</a:t>
            </a:r>
            <a:r>
              <a:rPr lang="zh-CN" altLang="en-US" sz="1800" dirty="0" smtClean="0">
                <a:latin typeface="微软雅黑" panose="020B0503020204020204" pitchFamily="34" charset="-122"/>
                <a:ea typeface="微软雅黑" panose="020B0503020204020204" pitchFamily="34" charset="-122"/>
              </a:rPr>
              <a:t>模型</a:t>
            </a:r>
            <a:endParaRPr lang="zh-CN" altLang="en-US" sz="1800"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测试数据：在模型检验时使用，用于评估模型是否有效</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0572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a:t>
            </a:r>
            <a:r>
              <a:rPr kumimoji="1" lang="zh-CN" altLang="en-US" sz="1800" b="1" dirty="0">
                <a:latin typeface="微软雅黑" panose="020B0503020204020204" pitchFamily="34" charset="-122"/>
                <a:ea typeface="微软雅黑" panose="020B0503020204020204" pitchFamily="34" charset="-122"/>
              </a:rPr>
              <a:t>需</a:t>
            </a:r>
            <a:r>
              <a:rPr kumimoji="1" lang="zh-CN" altLang="en-US" sz="1800" b="1" dirty="0" smtClean="0">
                <a:latin typeface="微软雅黑" panose="020B0503020204020204" pitchFamily="34" charset="-122"/>
                <a:ea typeface="微软雅黑" panose="020B0503020204020204" pitchFamily="34" charset="-122"/>
              </a:rPr>
              <a:t>明确的问题</a:t>
            </a:r>
            <a:r>
              <a:rPr kumimoji="1" lang="zh-CN" altLang="en-US" sz="1800" b="1" dirty="0">
                <a:latin typeface="微软雅黑" panose="020B0503020204020204" pitchFamily="34" charset="-122"/>
                <a:ea typeface="微软雅黑" panose="020B0503020204020204" pitchFamily="34" charset="-122"/>
              </a:rPr>
              <a:t>：</a:t>
            </a:r>
          </a:p>
          <a:p>
            <a:pPr lvl="1">
              <a:lnSpc>
                <a:spcPct val="150000"/>
              </a:lnSpc>
              <a:buFont typeface="微软雅黑" panose="020B0503020204020204" pitchFamily="34" charset="-122"/>
              <a:buChar char="￭"/>
            </a:pPr>
            <a:r>
              <a:rPr lang="zh-CN" altLang="en-US" sz="1800" dirty="0">
                <a:solidFill>
                  <a:srgbClr val="FF0000"/>
                </a:solidFill>
                <a:latin typeface="微软雅黑" panose="020B0503020204020204" pitchFamily="34" charset="-122"/>
                <a:ea typeface="微软雅黑" panose="020B0503020204020204" pitchFamily="34" charset="-122"/>
              </a:rPr>
              <a:t>（</a:t>
            </a:r>
            <a:r>
              <a:rPr lang="en-US" altLang="zh-CN" sz="1800" dirty="0">
                <a:solidFill>
                  <a:srgbClr val="FF0000"/>
                </a:solidFill>
                <a:latin typeface="微软雅黑" panose="020B0503020204020204" pitchFamily="34" charset="-122"/>
                <a:ea typeface="微软雅黑" panose="020B0503020204020204" pitchFamily="34" charset="-122"/>
              </a:rPr>
              <a:t>1</a:t>
            </a:r>
            <a:r>
              <a:rPr lang="zh-CN" altLang="en-US" sz="1800" dirty="0">
                <a:solidFill>
                  <a:srgbClr val="FF0000"/>
                </a:solidFill>
                <a:latin typeface="微软雅黑" panose="020B0503020204020204" pitchFamily="34" charset="-122"/>
                <a:ea typeface="微软雅黑" panose="020B0503020204020204" pitchFamily="34" charset="-122"/>
              </a:rPr>
              <a:t>）算法</a:t>
            </a:r>
            <a:r>
              <a:rPr lang="zh-CN" altLang="en-US" sz="1800" dirty="0">
                <a:latin typeface="微软雅黑" panose="020B0503020204020204" pitchFamily="34" charset="-122"/>
                <a:ea typeface="微软雅黑" panose="020B0503020204020204" pitchFamily="34" charset="-122"/>
              </a:rPr>
              <a:t>是核心</a:t>
            </a:r>
            <a:r>
              <a:rPr lang="zh-CN" altLang="en-US" sz="1800" dirty="0">
                <a:solidFill>
                  <a:srgbClr val="FF0000"/>
                </a:solidFill>
                <a:latin typeface="微软雅黑" panose="020B0503020204020204" pitchFamily="34" charset="-122"/>
                <a:ea typeface="微软雅黑" panose="020B0503020204020204" pitchFamily="34" charset="-122"/>
              </a:rPr>
              <a:t>，数据</a:t>
            </a:r>
            <a:r>
              <a:rPr lang="zh-CN" altLang="en-US" sz="1800" dirty="0">
                <a:latin typeface="微软雅黑" panose="020B0503020204020204" pitchFamily="34" charset="-122"/>
                <a:ea typeface="微软雅黑" panose="020B0503020204020204" pitchFamily="34" charset="-122"/>
              </a:rPr>
              <a:t>和</a:t>
            </a:r>
            <a:r>
              <a:rPr lang="zh-CN" altLang="en-US" sz="1800" dirty="0">
                <a:solidFill>
                  <a:srgbClr val="FF0000"/>
                </a:solidFill>
                <a:latin typeface="微软雅黑" panose="020B0503020204020204" pitchFamily="34" charset="-122"/>
                <a:ea typeface="微软雅黑" panose="020B0503020204020204" pitchFamily="34" charset="-122"/>
              </a:rPr>
              <a:t>计算</a:t>
            </a:r>
            <a:r>
              <a:rPr lang="zh-CN" altLang="en-US" sz="1800" dirty="0">
                <a:latin typeface="微软雅黑" panose="020B0503020204020204" pitchFamily="34" charset="-122"/>
                <a:ea typeface="微软雅黑" panose="020B0503020204020204" pitchFamily="34" charset="-122"/>
              </a:rPr>
              <a:t>是基础</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a:solidFill>
                  <a:srgbClr val="FF0000"/>
                </a:solidFill>
                <a:latin typeface="微软雅黑" panose="020B0503020204020204" pitchFamily="34" charset="-122"/>
                <a:ea typeface="微软雅黑" panose="020B0503020204020204" pitchFamily="34" charset="-122"/>
              </a:rPr>
              <a:t>（</a:t>
            </a:r>
            <a:r>
              <a:rPr kumimoji="1" lang="en-US" altLang="zh-CN" sz="1800" dirty="0">
                <a:solidFill>
                  <a:srgbClr val="FF0000"/>
                </a:solidFill>
                <a:latin typeface="微软雅黑" panose="020B0503020204020204" pitchFamily="34" charset="-122"/>
                <a:ea typeface="微软雅黑" panose="020B0503020204020204" pitchFamily="34" charset="-122"/>
              </a:rPr>
              <a:t>2</a:t>
            </a:r>
            <a:r>
              <a:rPr kumimoji="1" lang="zh-CN" altLang="en-US" sz="1800" dirty="0">
                <a:solidFill>
                  <a:srgbClr val="FF0000"/>
                </a:solidFill>
                <a:latin typeface="微软雅黑" panose="020B0503020204020204" pitchFamily="34" charset="-122"/>
                <a:ea typeface="微软雅黑" panose="020B0503020204020204" pitchFamily="34" charset="-122"/>
              </a:rPr>
              <a:t>）找准</a:t>
            </a:r>
            <a:r>
              <a:rPr kumimoji="1" lang="zh-CN" altLang="en-US" sz="1800" dirty="0" smtClean="0">
                <a:solidFill>
                  <a:srgbClr val="FF0000"/>
                </a:solidFill>
                <a:latin typeface="微软雅黑" panose="020B0503020204020204" pitchFamily="34" charset="-122"/>
                <a:ea typeface="微软雅黑" panose="020B0503020204020204" pitchFamily="34" charset="-122"/>
              </a:rPr>
              <a:t>定位</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大部分复杂模型的算法设计都是算法工程师在做，而</a:t>
            </a:r>
            <a:r>
              <a:rPr lang="zh-CN" altLang="en-US" sz="1800" dirty="0" smtClean="0">
                <a:latin typeface="微软雅黑" panose="020B0503020204020204" pitchFamily="34" charset="-122"/>
                <a:ea typeface="微软雅黑" panose="020B0503020204020204" pitchFamily="34" charset="-122"/>
              </a:rPr>
              <a:t>我们</a:t>
            </a:r>
            <a:endParaRPr lang="zh-CN" altLang="en-US" sz="1800" dirty="0">
              <a:latin typeface="微软雅黑" panose="020B0503020204020204" pitchFamily="34" charset="-122"/>
              <a:ea typeface="微软雅黑" panose="020B0503020204020204" pitchFamily="34" charset="-122"/>
            </a:endParaRPr>
          </a:p>
          <a:p>
            <a:pPr marL="1257300" lvl="2" indent="-457200">
              <a:lnSpc>
                <a:spcPct val="150000"/>
              </a:lnSpc>
              <a:buFont typeface="+mj-lt"/>
              <a:buAutoNum type="arabicPeriod"/>
            </a:pPr>
            <a:r>
              <a:rPr lang="zh-CN" altLang="en-US" sz="1400" dirty="0">
                <a:solidFill>
                  <a:srgbClr val="333333"/>
                </a:solidFill>
                <a:latin typeface="微软雅黑" panose="020B0503020204020204" pitchFamily="34" charset="-122"/>
                <a:ea typeface="微软雅黑" panose="020B0503020204020204" pitchFamily="34" charset="-122"/>
              </a:rPr>
              <a:t>学会分析问题，</a:t>
            </a:r>
            <a:r>
              <a:rPr lang="zh-CN" altLang="en-US" sz="1400" dirty="0">
                <a:latin typeface="微软雅黑" panose="020B0503020204020204" pitchFamily="34" charset="-122"/>
                <a:ea typeface="微软雅黑" panose="020B0503020204020204" pitchFamily="34" charset="-122"/>
              </a:rPr>
              <a:t>使用机器学习算法想要完成何种任务</a:t>
            </a:r>
            <a:endParaRPr lang="en-US" altLang="zh-CN" sz="1400" dirty="0">
              <a:solidFill>
                <a:srgbClr val="333333"/>
              </a:solidFill>
              <a:latin typeface="微软雅黑" panose="020B0503020204020204" pitchFamily="34" charset="-122"/>
              <a:ea typeface="微软雅黑" panose="020B0503020204020204" pitchFamily="34" charset="-122"/>
            </a:endParaRPr>
          </a:p>
          <a:p>
            <a:pPr marL="1257300" lvl="2" indent="-457200">
              <a:lnSpc>
                <a:spcPct val="150000"/>
              </a:lnSpc>
              <a:buFont typeface="+mj-lt"/>
              <a:buAutoNum type="arabicPeriod"/>
            </a:pPr>
            <a:r>
              <a:rPr lang="zh-CN" altLang="en-US" sz="1400" dirty="0">
                <a:solidFill>
                  <a:srgbClr val="333333"/>
                </a:solidFill>
                <a:latin typeface="微软雅黑" panose="020B0503020204020204" pitchFamily="34" charset="-122"/>
                <a:ea typeface="微软雅黑" panose="020B0503020204020204" pitchFamily="34" charset="-122"/>
              </a:rPr>
              <a:t>掌握算法基本思想，学会用相应的算法解决对应的问题</a:t>
            </a:r>
            <a:endParaRPr lang="en-US" altLang="zh-CN" sz="1400" dirty="0">
              <a:solidFill>
                <a:srgbClr val="333333"/>
              </a:solidFill>
              <a:latin typeface="微软雅黑" panose="020B0503020204020204" pitchFamily="34" charset="-122"/>
              <a:ea typeface="微软雅黑" panose="020B0503020204020204" pitchFamily="34" charset="-122"/>
            </a:endParaRPr>
          </a:p>
          <a:p>
            <a:pPr marL="1257300" lvl="2" indent="-457200">
              <a:lnSpc>
                <a:spcPct val="150000"/>
              </a:lnSpc>
              <a:buFont typeface="+mj-lt"/>
              <a:buAutoNum type="arabicPeriod"/>
            </a:pPr>
            <a:r>
              <a:rPr lang="zh-CN" altLang="en-US" sz="1400" dirty="0">
                <a:solidFill>
                  <a:srgbClr val="333333"/>
                </a:solidFill>
                <a:latin typeface="微软雅黑" panose="020B0503020204020204" pitchFamily="34" charset="-122"/>
                <a:ea typeface="微软雅黑" panose="020B0503020204020204" pitchFamily="34" charset="-122"/>
              </a:rPr>
              <a:t>学会利用库或者框架解决问题</a:t>
            </a: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18967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a:t>
            </a:r>
            <a:r>
              <a:rPr kumimoji="1" lang="zh-CN" altLang="en-US" sz="2000" b="1" dirty="0" smtClean="0">
                <a:latin typeface="微软雅黑" panose="020B0503020204020204" pitchFamily="34" charset="-122"/>
                <a:ea typeface="微软雅黑" panose="020B0503020204020204" pitchFamily="34" charset="-122"/>
              </a:rPr>
              <a:t> 开发流程</a:t>
            </a:r>
            <a:endParaRPr kumimoji="1" lang="zh-CN" altLang="en-US" sz="2000" b="1"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2843808" y="2118700"/>
            <a:ext cx="4248472" cy="4739299"/>
          </a:xfrm>
          <a:prstGeom prst="rect">
            <a:avLst/>
          </a:prstGeom>
        </p:spPr>
      </p:pic>
    </p:spTree>
    <p:extLst>
      <p:ext uri="{BB962C8B-B14F-4D97-AF65-F5344CB8AC3E}">
        <p14:creationId xmlns:p14="http://schemas.microsoft.com/office/powerpoint/2010/main" val="8049962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开发</a:t>
            </a:r>
            <a:r>
              <a:rPr lang="zh-CN" altLang="en-US" sz="1800" b="1" dirty="0">
                <a:latin typeface="微软雅黑" panose="020B0503020204020204" pitchFamily="34" charset="-122"/>
                <a:ea typeface="微软雅黑" panose="020B0503020204020204" pitchFamily="34" charset="-122"/>
              </a:rPr>
              <a:t>机器学习应用程序的步骤</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）收集</a:t>
            </a:r>
            <a:r>
              <a:rPr lang="zh-CN" altLang="en-US" sz="1800" b="1" dirty="0" smtClean="0">
                <a:latin typeface="微软雅黑" panose="020B0503020204020204" pitchFamily="34" charset="-122"/>
                <a:ea typeface="微软雅黑" panose="020B0503020204020204" pitchFamily="34" charset="-122"/>
              </a:rPr>
              <a:t>数据</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我们可以使用很多方法收集</a:t>
            </a:r>
            <a:r>
              <a:rPr lang="zh-CN" altLang="en-US" sz="1800" dirty="0" smtClean="0">
                <a:latin typeface="微软雅黑" panose="020B0503020204020204" pitchFamily="34" charset="-122"/>
                <a:ea typeface="微软雅黑" panose="020B0503020204020204" pitchFamily="34" charset="-122"/>
              </a:rPr>
              <a:t>样本数据，</a:t>
            </a:r>
            <a:r>
              <a:rPr lang="zh-CN" altLang="en-US" sz="1800" dirty="0">
                <a:latin typeface="微软雅黑" panose="020B0503020204020204" pitchFamily="34" charset="-122"/>
                <a:ea typeface="微软雅黑" panose="020B0503020204020204" pitchFamily="34" charset="-122"/>
              </a:rPr>
              <a:t>如：制作网络爬虫从网站上抽取数据、从</a:t>
            </a:r>
            <a:r>
              <a:rPr lang="en-US" altLang="zh-CN" sz="1800" dirty="0">
                <a:latin typeface="微软雅黑" panose="020B0503020204020204" pitchFamily="34" charset="-122"/>
                <a:ea typeface="微软雅黑" panose="020B0503020204020204" pitchFamily="34" charset="-122"/>
              </a:rPr>
              <a:t>RSS</a:t>
            </a:r>
            <a:r>
              <a:rPr lang="zh-CN" altLang="en-US" sz="1800" dirty="0">
                <a:latin typeface="微软雅黑" panose="020B0503020204020204" pitchFamily="34" charset="-122"/>
                <a:ea typeface="微软雅黑" panose="020B0503020204020204" pitchFamily="34" charset="-122"/>
              </a:rPr>
              <a:t>反馈或者</a:t>
            </a:r>
            <a:r>
              <a:rPr lang="en-US" altLang="zh-CN" sz="1800" dirty="0">
                <a:latin typeface="微软雅黑" panose="020B0503020204020204" pitchFamily="34" charset="-122"/>
                <a:ea typeface="微软雅黑" panose="020B0503020204020204" pitchFamily="34" charset="-122"/>
              </a:rPr>
              <a:t>API</a:t>
            </a:r>
            <a:r>
              <a:rPr lang="zh-CN" altLang="en-US" sz="1800" dirty="0">
                <a:latin typeface="微软雅黑" panose="020B0503020204020204" pitchFamily="34" charset="-122"/>
                <a:ea typeface="微软雅黑" panose="020B0503020204020204" pitchFamily="34" charset="-122"/>
              </a:rPr>
              <a:t>中得到信息、设备发送过来的实测数据。</a:t>
            </a: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）准备</a:t>
            </a:r>
            <a:r>
              <a:rPr lang="zh-CN" altLang="en-US" sz="1800" b="1" dirty="0" smtClean="0">
                <a:latin typeface="微软雅黑" panose="020B0503020204020204" pitchFamily="34" charset="-122"/>
                <a:ea typeface="微软雅黑" panose="020B0503020204020204" pitchFamily="34" charset="-122"/>
              </a:rPr>
              <a:t>输入数据</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得到数据之后，还必须确保数据格式符合要求</a:t>
            </a:r>
            <a:r>
              <a:rPr lang="zh-CN" altLang="en-US" sz="1800"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）分析</a:t>
            </a:r>
            <a:r>
              <a:rPr lang="zh-CN" altLang="en-US" sz="1800" b="1" dirty="0" smtClean="0">
                <a:latin typeface="微软雅黑" panose="020B0503020204020204" pitchFamily="34" charset="-122"/>
                <a:ea typeface="微软雅黑" panose="020B0503020204020204" pitchFamily="34" charset="-122"/>
              </a:rPr>
              <a:t>输入数据</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主要是</a:t>
            </a:r>
            <a:r>
              <a:rPr lang="zh-CN" altLang="en-US" sz="1800" dirty="0">
                <a:latin typeface="微软雅黑" panose="020B0503020204020204" pitchFamily="34" charset="-122"/>
                <a:ea typeface="微软雅黑" panose="020B0503020204020204" pitchFamily="34" charset="-122"/>
              </a:rPr>
              <a:t>确保数据集中没有垃圾数据。如果是使用信任的数据来源，那么可以直接跳过这个步骤</a:t>
            </a:r>
          </a:p>
          <a:p>
            <a:pPr lvl="1">
              <a:lnSpc>
                <a:spcPct val="150000"/>
              </a:lnSpc>
              <a:defRPr/>
            </a:pPr>
            <a:endParaRPr lang="zh-CN" altLang="en-US"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0440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开发</a:t>
            </a:r>
            <a:r>
              <a:rPr lang="zh-CN" altLang="en-US" sz="1800" b="1" dirty="0">
                <a:latin typeface="微软雅黑" panose="020B0503020204020204" pitchFamily="34" charset="-122"/>
                <a:ea typeface="微软雅黑" panose="020B0503020204020204" pitchFamily="34" charset="-122"/>
              </a:rPr>
              <a:t>机器学习应用程序的</a:t>
            </a:r>
            <a:r>
              <a:rPr lang="zh-CN" altLang="en-US" sz="1800" b="1" dirty="0" smtClean="0">
                <a:latin typeface="微软雅黑" panose="020B0503020204020204" pitchFamily="34" charset="-122"/>
                <a:ea typeface="微软雅黑" panose="020B0503020204020204" pitchFamily="34" charset="-122"/>
              </a:rPr>
              <a:t>步骤</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4</a:t>
            </a:r>
            <a:r>
              <a:rPr lang="zh-CN" altLang="en-US" sz="1800" b="1" dirty="0">
                <a:latin typeface="微软雅黑" panose="020B0503020204020204" pitchFamily="34" charset="-122"/>
                <a:ea typeface="微软雅黑" panose="020B0503020204020204" pitchFamily="34" charset="-122"/>
              </a:rPr>
              <a:t>）训练</a:t>
            </a:r>
            <a:r>
              <a:rPr lang="zh-CN" altLang="en-US" sz="1800" b="1" dirty="0" smtClean="0">
                <a:latin typeface="微软雅黑" panose="020B0503020204020204" pitchFamily="34" charset="-122"/>
                <a:ea typeface="微软雅黑" panose="020B0503020204020204" pitchFamily="34" charset="-122"/>
              </a:rPr>
              <a:t>算法</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机器学习算法从这一步才真正开始学习。如果使用无监督学习算法，由于不存在目标变量值，故而也不需要训练算法，所有与算法相关的内容在第（</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步</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5</a:t>
            </a:r>
            <a:r>
              <a:rPr lang="zh-CN" altLang="en-US" sz="1800" b="1" dirty="0">
                <a:latin typeface="微软雅黑" panose="020B0503020204020204" pitchFamily="34" charset="-122"/>
                <a:ea typeface="微软雅黑" panose="020B0503020204020204" pitchFamily="34" charset="-122"/>
              </a:rPr>
              <a:t>）测试</a:t>
            </a:r>
            <a:r>
              <a:rPr lang="zh-CN" altLang="en-US" sz="1800" b="1" dirty="0" smtClean="0">
                <a:latin typeface="微软雅黑" panose="020B0503020204020204" pitchFamily="34" charset="-122"/>
                <a:ea typeface="微软雅黑" panose="020B0503020204020204" pitchFamily="34" charset="-122"/>
              </a:rPr>
              <a:t>算法</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这一步将实际使用第（</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）步机器学习得到的知识信息。当然在这也需要评估结果的准确率，然后根据需要重新训练你的算法</a:t>
            </a:r>
          </a:p>
          <a:p>
            <a:pPr lvl="1">
              <a:lnSpc>
                <a:spcPct val="150000"/>
              </a:lnSpc>
              <a:defRPr/>
            </a:pP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6897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开发</a:t>
            </a:r>
            <a:r>
              <a:rPr lang="zh-CN" altLang="en-US" sz="2000" b="1" dirty="0">
                <a:latin typeface="微软雅黑" panose="020B0503020204020204" pitchFamily="34" charset="-122"/>
                <a:ea typeface="微软雅黑" panose="020B0503020204020204" pitchFamily="34" charset="-122"/>
              </a:rPr>
              <a:t>机器学习应用程序的</a:t>
            </a:r>
            <a:r>
              <a:rPr lang="zh-CN" altLang="en-US" sz="2000" b="1" dirty="0" smtClean="0">
                <a:latin typeface="微软雅黑" panose="020B0503020204020204" pitchFamily="34" charset="-122"/>
                <a:ea typeface="微软雅黑" panose="020B0503020204020204" pitchFamily="34" charset="-122"/>
              </a:rPr>
              <a:t>步骤</a:t>
            </a:r>
            <a:endParaRPr lang="zh-CN" altLang="en-US"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）使用</a:t>
            </a:r>
            <a:r>
              <a:rPr lang="zh-CN" altLang="en-US" sz="2000" b="1" dirty="0" smtClean="0">
                <a:latin typeface="微软雅黑" panose="020B0503020204020204" pitchFamily="34" charset="-122"/>
                <a:ea typeface="微软雅黑" panose="020B0503020204020204" pitchFamily="34" charset="-122"/>
              </a:rPr>
              <a:t>算法</a:t>
            </a:r>
            <a:endParaRPr lang="zh-CN" altLang="en-US" sz="20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转化为应用程序，执行实际任务。以检验上述步骤是否可以在实际环境中正常工作。如果碰到新的数据问题，同样需要重复执行上述的步骤</a:t>
            </a:r>
            <a:endParaRPr lang="en-US" altLang="zh-CN" sz="1800"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9073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a:t>
            </a:r>
            <a:r>
              <a:rPr kumimoji="1" lang="zh-CN" altLang="en-US" sz="1800" b="1" dirty="0">
                <a:latin typeface="微软雅黑" panose="020B0503020204020204" pitchFamily="34" charset="-122"/>
                <a:ea typeface="微软雅黑" panose="020B0503020204020204" pitchFamily="34" charset="-122"/>
              </a:rPr>
              <a:t>机器学习</a:t>
            </a:r>
            <a:r>
              <a:rPr kumimoji="1" lang="zh-CN" altLang="en-US" sz="1800" b="1" dirty="0" smtClean="0">
                <a:latin typeface="微软雅黑" panose="020B0503020204020204" pitchFamily="34" charset="-122"/>
                <a:ea typeface="微软雅黑" panose="020B0503020204020204" pitchFamily="34" charset="-122"/>
              </a:rPr>
              <a:t>模型</a:t>
            </a:r>
            <a:endParaRPr kumimoji="1" lang="zh-CN" altLang="en-US" sz="1800" b="1"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dirty="0" smtClean="0">
                <a:solidFill>
                  <a:srgbClr val="FF0000"/>
                </a:solidFill>
                <a:latin typeface="微软雅黑" panose="020B0503020204020204" pitchFamily="34" charset="-122"/>
                <a:ea typeface="微软雅黑" panose="020B0503020204020204" pitchFamily="34" charset="-122"/>
              </a:rPr>
              <a:t>定义：</a:t>
            </a:r>
            <a:r>
              <a:rPr kumimoji="1" lang="zh-CN" altLang="en-US" sz="1800" dirty="0" smtClean="0">
                <a:latin typeface="微软雅黑" panose="020B0503020204020204" pitchFamily="34" charset="-122"/>
                <a:ea typeface="微软雅黑" panose="020B0503020204020204" pitchFamily="34" charset="-122"/>
              </a:rPr>
              <a:t>通过</a:t>
            </a:r>
            <a:r>
              <a:rPr kumimoji="1" lang="zh-CN" altLang="en-US" sz="1800" dirty="0" smtClean="0">
                <a:solidFill>
                  <a:srgbClr val="FF0000"/>
                </a:solidFill>
                <a:latin typeface="微软雅黑" panose="020B0503020204020204" pitchFamily="34" charset="-122"/>
                <a:ea typeface="微软雅黑" panose="020B0503020204020204" pitchFamily="34" charset="-122"/>
              </a:rPr>
              <a:t>一种映射关系</a:t>
            </a:r>
            <a:r>
              <a:rPr kumimoji="1" lang="zh-CN" altLang="en-US" sz="1800" dirty="0" smtClean="0">
                <a:latin typeface="微软雅黑" panose="020B0503020204020204" pitchFamily="34" charset="-122"/>
                <a:ea typeface="微软雅黑" panose="020B0503020204020204" pitchFamily="34" charset="-122"/>
              </a:rPr>
              <a:t>将输入值输入模型获得输出值</a:t>
            </a: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grpSp>
        <p:nvGrpSpPr>
          <p:cNvPr id="7" name="组合 6"/>
          <p:cNvGrpSpPr/>
          <p:nvPr/>
        </p:nvGrpSpPr>
        <p:grpSpPr>
          <a:xfrm>
            <a:off x="1691680" y="2932591"/>
            <a:ext cx="5534362" cy="2762001"/>
            <a:chOff x="2001833" y="3532075"/>
            <a:chExt cx="5534362" cy="2762001"/>
          </a:xfrm>
        </p:grpSpPr>
        <p:sp>
          <p:nvSpPr>
            <p:cNvPr id="8" name="圆角矩形 7"/>
            <p:cNvSpPr/>
            <p:nvPr/>
          </p:nvSpPr>
          <p:spPr bwMode="auto">
            <a:xfrm>
              <a:off x="4240094" y="3573016"/>
              <a:ext cx="1224136" cy="1151547"/>
            </a:xfrm>
            <a:prstGeom prst="roundRect">
              <a:avLst/>
            </a:prstGeom>
            <a:solidFill>
              <a:srgbClr val="0070C0"/>
            </a:solidFill>
            <a:ln>
              <a:noFill/>
            </a:ln>
          </p:spPr>
          <p:txBody>
            <a:bodyPr rtlCol="0" anchor="ctr"/>
            <a:lstStyle/>
            <a:p>
              <a:pPr algn="ctr">
                <a:spcBef>
                  <a:spcPct val="20000"/>
                </a:spcBef>
              </a:pPr>
              <a:r>
                <a:rPr kumimoji="1" lang="zh-CN" altLang="en-US" sz="3200" dirty="0" smtClean="0"/>
                <a:t>模型</a:t>
              </a:r>
            </a:p>
          </p:txBody>
        </p:sp>
        <p:sp>
          <p:nvSpPr>
            <p:cNvPr id="9" name="右箭头 8"/>
            <p:cNvSpPr/>
            <p:nvPr/>
          </p:nvSpPr>
          <p:spPr bwMode="auto">
            <a:xfrm>
              <a:off x="2511902" y="3933056"/>
              <a:ext cx="1728192" cy="432048"/>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0" name="文本框 7"/>
            <p:cNvSpPr txBox="1"/>
            <p:nvPr/>
          </p:nvSpPr>
          <p:spPr>
            <a:xfrm>
              <a:off x="2001833" y="3573016"/>
              <a:ext cx="2340256" cy="369332"/>
            </a:xfrm>
            <a:prstGeom prst="rect">
              <a:avLst/>
            </a:prstGeom>
            <a:noFill/>
          </p:spPr>
          <p:txBody>
            <a:bodyPr wrap="none" rtlCol="0">
              <a:spAutoFit/>
            </a:bodyPr>
            <a:lstStyle/>
            <a:p>
              <a:r>
                <a:rPr kumimoji="1" lang="zh-CN" altLang="en-US" dirty="0"/>
                <a:t>学习特征值、目标值</a:t>
              </a:r>
            </a:p>
          </p:txBody>
        </p:sp>
        <p:sp>
          <p:nvSpPr>
            <p:cNvPr id="11" name="直角上箭头 10"/>
            <p:cNvSpPr/>
            <p:nvPr/>
          </p:nvSpPr>
          <p:spPr bwMode="auto">
            <a:xfrm>
              <a:off x="3303990" y="4730476"/>
              <a:ext cx="1872208" cy="1064915"/>
            </a:xfrm>
            <a:prstGeom prst="bentUp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2" name="文本框 9"/>
            <p:cNvSpPr txBox="1"/>
            <p:nvPr/>
          </p:nvSpPr>
          <p:spPr>
            <a:xfrm>
              <a:off x="3557259" y="5924744"/>
              <a:ext cx="1569660" cy="369332"/>
            </a:xfrm>
            <a:prstGeom prst="rect">
              <a:avLst/>
            </a:prstGeom>
            <a:noFill/>
          </p:spPr>
          <p:txBody>
            <a:bodyPr wrap="none" rtlCol="0">
              <a:spAutoFit/>
            </a:bodyPr>
            <a:lstStyle/>
            <a:p>
              <a:r>
                <a:rPr kumimoji="1" lang="zh-CN" altLang="en-US"/>
                <a:t>被预测特征值</a:t>
              </a:r>
            </a:p>
          </p:txBody>
        </p:sp>
        <p:sp>
          <p:nvSpPr>
            <p:cNvPr id="13" name="右箭头 12"/>
            <p:cNvSpPr/>
            <p:nvPr/>
          </p:nvSpPr>
          <p:spPr bwMode="auto">
            <a:xfrm>
              <a:off x="5541461" y="3901407"/>
              <a:ext cx="1717745" cy="494764"/>
            </a:xfrm>
            <a:prstGeom prst="rightArrow">
              <a:avLst/>
            </a:prstGeom>
            <a:solidFill>
              <a:srgbClr val="0070C0"/>
            </a:solidFill>
            <a:ln>
              <a:noFill/>
            </a:ln>
          </p:spPr>
          <p:txBody>
            <a:bodyPr rtlCol="0" anchor="ctr"/>
            <a:lstStyle/>
            <a:p>
              <a:pPr marL="342900" indent="-342900" algn="ctr">
                <a:spcBef>
                  <a:spcPct val="20000"/>
                </a:spcBef>
                <a:buFontTx/>
                <a:buChar char="•"/>
              </a:pPr>
              <a:endParaRPr kumimoji="1" lang="zh-CN" altLang="en-US" sz="3200" dirty="0" smtClean="0"/>
            </a:p>
          </p:txBody>
        </p:sp>
        <p:sp>
          <p:nvSpPr>
            <p:cNvPr id="14" name="文本框 11"/>
            <p:cNvSpPr txBox="1"/>
            <p:nvPr/>
          </p:nvSpPr>
          <p:spPr>
            <a:xfrm>
              <a:off x="6166909" y="3532075"/>
              <a:ext cx="1369286" cy="369332"/>
            </a:xfrm>
            <a:prstGeom prst="rect">
              <a:avLst/>
            </a:prstGeom>
            <a:noFill/>
          </p:spPr>
          <p:txBody>
            <a:bodyPr wrap="none" rtlCol="0">
              <a:spAutoFit/>
            </a:bodyPr>
            <a:lstStyle/>
            <a:p>
              <a:r>
                <a:rPr kumimoji="1" lang="zh-CN" altLang="en-US" dirty="0"/>
                <a:t>预测输出值</a:t>
              </a:r>
            </a:p>
          </p:txBody>
        </p:sp>
      </p:grpSp>
    </p:spTree>
    <p:extLst>
      <p:ext uri="{BB962C8B-B14F-4D97-AF65-F5344CB8AC3E}">
        <p14:creationId xmlns:p14="http://schemas.microsoft.com/office/powerpoint/2010/main" val="2444498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a:defRPr/>
            </a:pPr>
            <a:r>
              <a:rPr lang="en-US" altLang="zh-CN"/>
              <a:t>www.zlcool.com</a:t>
            </a:r>
          </a:p>
        </p:txBody>
      </p:sp>
      <p:sp>
        <p:nvSpPr>
          <p:cNvPr id="4099"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4100" name="AutoShape 2"/>
          <p:cNvSpPr>
            <a:spLocks noChangeArrowheads="1"/>
          </p:cNvSpPr>
          <p:nvPr/>
        </p:nvSpPr>
        <p:spPr bwMode="auto">
          <a:xfrm>
            <a:off x="762000" y="1787525"/>
            <a:ext cx="7239000" cy="3962400"/>
          </a:xfrm>
          <a:prstGeom prst="roundRect">
            <a:avLst>
              <a:gd name="adj" fmla="val 10375"/>
            </a:avLst>
          </a:prstGeom>
          <a:noFill/>
          <a:ln w="19050" cap="rnd">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charset="-122"/>
            </a:endParaRPr>
          </a:p>
        </p:txBody>
      </p:sp>
      <p:sp>
        <p:nvSpPr>
          <p:cNvPr id="4101" name="AutoShape 3"/>
          <p:cNvSpPr>
            <a:spLocks noChangeArrowheads="1"/>
          </p:cNvSpPr>
          <p:nvPr/>
        </p:nvSpPr>
        <p:spPr bwMode="gray">
          <a:xfrm>
            <a:off x="3505200" y="2473325"/>
            <a:ext cx="3962400" cy="381000"/>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cap="rnd">
                <a:solidFill>
                  <a:srgbClr val="000000"/>
                </a:solidFill>
                <a:prstDash val="sysDot"/>
                <a:round/>
                <a:headEnd/>
                <a:tailEnd/>
              </a14:hiddenLine>
            </a:ext>
          </a:extLst>
        </p:spPr>
        <p:txBody>
          <a:bodyPr wrap="none" anchor="ctr"/>
          <a:lstStyle/>
          <a:p>
            <a:pPr algn="ctr">
              <a:defRPr/>
            </a:pPr>
            <a:r>
              <a:rPr lang="zh-CN" altLang="en-US" sz="1600" b="0" dirty="0" smtClean="0">
                <a:solidFill>
                  <a:schemeClr val="tx2">
                    <a:lumMod val="75000"/>
                  </a:schemeClr>
                </a:solidFill>
                <a:latin typeface="微软雅黑" pitchFamily="34" charset="-122"/>
                <a:ea typeface="微软雅黑" pitchFamily="34" charset="-122"/>
              </a:rPr>
              <a:t>特征</a:t>
            </a:r>
            <a:r>
              <a:rPr lang="zh-CN" altLang="en-US" sz="1600" b="0" dirty="0">
                <a:solidFill>
                  <a:schemeClr val="tx2">
                    <a:lumMod val="75000"/>
                  </a:schemeClr>
                </a:solidFill>
                <a:latin typeface="微软雅黑" pitchFamily="34" charset="-122"/>
                <a:ea typeface="微软雅黑" pitchFamily="34" charset="-122"/>
              </a:rPr>
              <a:t>工程</a:t>
            </a:r>
          </a:p>
        </p:txBody>
      </p:sp>
      <p:sp>
        <p:nvSpPr>
          <p:cNvPr id="107524" name="AutoShape 4"/>
          <p:cNvSpPr>
            <a:spLocks noChangeArrowheads="1"/>
          </p:cNvSpPr>
          <p:nvPr/>
        </p:nvSpPr>
        <p:spPr bwMode="gray">
          <a:xfrm>
            <a:off x="3505200" y="3006725"/>
            <a:ext cx="3962400" cy="381000"/>
          </a:xfrm>
          <a:prstGeom prst="roundRect">
            <a:avLst>
              <a:gd name="adj" fmla="val 7574"/>
            </a:avLst>
          </a:prstGeom>
          <a:gradFill rotWithShape="1">
            <a:gsLst>
              <a:gs pos="0">
                <a:schemeClr val="accent2"/>
              </a:gs>
              <a:gs pos="100000">
                <a:schemeClr val="accent2">
                  <a:gamma/>
                  <a:tint val="40000"/>
                  <a:invGamma/>
                </a:schemeClr>
              </a:gs>
            </a:gsLst>
            <a:lin ang="0" scaled="1"/>
          </a:gradFill>
          <a:ln w="28575" cap="rnd">
            <a:noFill/>
            <a:prstDash val="sysDot"/>
            <a:round/>
            <a:headEnd/>
            <a:tailEnd/>
          </a:ln>
          <a:effectLst/>
        </p:spPr>
        <p:txBody>
          <a:bodyPr wrap="none" anchor="ctr"/>
          <a:lstStyle/>
          <a:p>
            <a:pPr lvl="1" algn="ctr">
              <a:lnSpc>
                <a:spcPct val="150000"/>
              </a:lnSpc>
              <a:defRPr/>
            </a:pPr>
            <a:r>
              <a:rPr lang="zh-CN" altLang="en-US" sz="1600" b="0" dirty="0" smtClean="0">
                <a:solidFill>
                  <a:schemeClr val="tx2">
                    <a:lumMod val="75000"/>
                  </a:schemeClr>
                </a:solidFill>
                <a:latin typeface="微软雅黑" pitchFamily="34" charset="-122"/>
                <a:ea typeface="微软雅黑" pitchFamily="34" charset="-122"/>
              </a:rPr>
              <a:t>特征抽取</a:t>
            </a:r>
            <a:endParaRPr lang="en-US" altLang="zh-CN" sz="1600" b="0" dirty="0">
              <a:solidFill>
                <a:schemeClr val="tx2">
                  <a:lumMod val="75000"/>
                </a:schemeClr>
              </a:solidFill>
              <a:latin typeface="微软雅黑" pitchFamily="34" charset="-122"/>
              <a:ea typeface="微软雅黑" pitchFamily="34" charset="-122"/>
            </a:endParaRPr>
          </a:p>
        </p:txBody>
      </p:sp>
      <p:sp>
        <p:nvSpPr>
          <p:cNvPr id="4103" name="AutoShape 5"/>
          <p:cNvSpPr>
            <a:spLocks noChangeArrowheads="1"/>
          </p:cNvSpPr>
          <p:nvPr/>
        </p:nvSpPr>
        <p:spPr bwMode="gray">
          <a:xfrm>
            <a:off x="3505200" y="3540125"/>
            <a:ext cx="3962400" cy="381000"/>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cap="rnd">
                <a:solidFill>
                  <a:srgbClr val="000000"/>
                </a:solidFill>
                <a:prstDash val="sysDot"/>
                <a:round/>
                <a:headEnd/>
                <a:tailEnd/>
              </a14:hiddenLine>
            </a:ext>
          </a:extLst>
        </p:spPr>
        <p:txBody>
          <a:bodyPr wrap="none" anchor="ctr"/>
          <a:lstStyle/>
          <a:p>
            <a:pPr algn="ctr">
              <a:defRPr/>
            </a:pPr>
            <a:r>
              <a:rPr lang="zh-CN" altLang="en-US" sz="1600" b="0" dirty="0" smtClean="0">
                <a:solidFill>
                  <a:schemeClr val="tx2">
                    <a:lumMod val="75000"/>
                  </a:schemeClr>
                </a:solidFill>
                <a:latin typeface="微软雅黑" panose="020B0503020204020204" pitchFamily="34" charset="-122"/>
                <a:ea typeface="微软雅黑" panose="020B0503020204020204" pitchFamily="34" charset="-122"/>
              </a:rPr>
              <a:t>特征</a:t>
            </a:r>
            <a:r>
              <a:rPr lang="zh-CN" altLang="en-US" sz="1600" b="0" dirty="0">
                <a:solidFill>
                  <a:schemeClr val="tx2">
                    <a:lumMod val="75000"/>
                  </a:schemeClr>
                </a:solidFill>
                <a:latin typeface="微软雅黑" panose="020B0503020204020204" pitchFamily="34" charset="-122"/>
                <a:ea typeface="微软雅黑" panose="020B0503020204020204" pitchFamily="34" charset="-122"/>
              </a:rPr>
              <a:t>处理</a:t>
            </a:r>
          </a:p>
        </p:txBody>
      </p:sp>
      <p:sp>
        <p:nvSpPr>
          <p:cNvPr id="107526" name="AutoShape 6"/>
          <p:cNvSpPr>
            <a:spLocks noChangeArrowheads="1"/>
          </p:cNvSpPr>
          <p:nvPr/>
        </p:nvSpPr>
        <p:spPr bwMode="gray">
          <a:xfrm>
            <a:off x="3505200" y="4073525"/>
            <a:ext cx="3962400" cy="381000"/>
          </a:xfrm>
          <a:prstGeom prst="roundRect">
            <a:avLst>
              <a:gd name="adj" fmla="val 7574"/>
            </a:avLst>
          </a:prstGeom>
          <a:gradFill rotWithShape="1">
            <a:gsLst>
              <a:gs pos="0">
                <a:schemeClr val="accent2"/>
              </a:gs>
              <a:gs pos="100000">
                <a:schemeClr val="accent2">
                  <a:gamma/>
                  <a:tint val="40000"/>
                  <a:invGamma/>
                </a:schemeClr>
              </a:gs>
            </a:gsLst>
            <a:lin ang="0" scaled="1"/>
          </a:gradFill>
          <a:ln w="28575" cap="rnd">
            <a:noFill/>
            <a:prstDash val="sysDot"/>
            <a:round/>
            <a:headEnd/>
            <a:tailEnd/>
          </a:ln>
          <a:effectLst/>
        </p:spPr>
        <p:txBody>
          <a:bodyPr wrap="none" anchor="ctr"/>
          <a:lstStyle/>
          <a:p>
            <a:pPr algn="ctr">
              <a:defRPr/>
            </a:pPr>
            <a:r>
              <a:rPr lang="zh-CN" altLang="en-US" sz="1600" b="0" dirty="0" smtClean="0">
                <a:solidFill>
                  <a:schemeClr val="tx2">
                    <a:lumMod val="75000"/>
                  </a:schemeClr>
                </a:solidFill>
                <a:latin typeface="微软雅黑" panose="020B0503020204020204" pitchFamily="34" charset="-122"/>
                <a:ea typeface="微软雅黑" panose="020B0503020204020204" pitchFamily="34" charset="-122"/>
              </a:rPr>
              <a:t>特征</a:t>
            </a:r>
            <a:r>
              <a:rPr lang="zh-CN" altLang="en-US" sz="1600" b="0" dirty="0">
                <a:solidFill>
                  <a:schemeClr val="tx2">
                    <a:lumMod val="75000"/>
                  </a:schemeClr>
                </a:solidFill>
                <a:latin typeface="微软雅黑" panose="020B0503020204020204" pitchFamily="34" charset="-122"/>
                <a:ea typeface="微软雅黑" panose="020B0503020204020204" pitchFamily="34" charset="-122"/>
              </a:rPr>
              <a:t>的选择</a:t>
            </a:r>
          </a:p>
        </p:txBody>
      </p:sp>
      <p:sp>
        <p:nvSpPr>
          <p:cNvPr id="4105" name="AutoShape 7"/>
          <p:cNvSpPr>
            <a:spLocks noChangeArrowheads="1"/>
          </p:cNvSpPr>
          <p:nvPr/>
        </p:nvSpPr>
        <p:spPr bwMode="gray">
          <a:xfrm>
            <a:off x="3505200" y="4606925"/>
            <a:ext cx="3962400" cy="381000"/>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cap="rnd">
                <a:solidFill>
                  <a:srgbClr val="000000"/>
                </a:solidFill>
                <a:prstDash val="sysDot"/>
                <a:round/>
                <a:headEnd/>
                <a:tailEnd/>
              </a14:hiddenLine>
            </a:ext>
          </a:extLst>
        </p:spPr>
        <p:txBody>
          <a:bodyPr wrap="none" anchor="ctr"/>
          <a:lstStyle/>
          <a:p>
            <a:pPr algn="ctr"/>
            <a:r>
              <a:rPr lang="zh-CN" altLang="en-US" sz="1600" b="0" smtClean="0">
                <a:solidFill>
                  <a:schemeClr val="tx2"/>
                </a:solidFill>
                <a:latin typeface="微软雅黑" pitchFamily="34" charset="-122"/>
                <a:ea typeface="微软雅黑" pitchFamily="34" charset="-122"/>
              </a:rPr>
              <a:t>机器学习基础</a:t>
            </a:r>
            <a:endParaRPr lang="zh-CN" altLang="en-US" sz="1600" b="0" dirty="0">
              <a:solidFill>
                <a:schemeClr val="tx2"/>
              </a:solidFill>
              <a:latin typeface="微软雅黑" pitchFamily="34" charset="-122"/>
              <a:ea typeface="微软雅黑" pitchFamily="34" charset="-122"/>
            </a:endParaRPr>
          </a:p>
        </p:txBody>
      </p:sp>
      <p:sp>
        <p:nvSpPr>
          <p:cNvPr id="107528" name="AutoShape 8"/>
          <p:cNvSpPr>
            <a:spLocks noChangeArrowheads="1"/>
          </p:cNvSpPr>
          <p:nvPr/>
        </p:nvSpPr>
        <p:spPr bwMode="gray">
          <a:xfrm>
            <a:off x="1371600" y="2625725"/>
            <a:ext cx="2057400" cy="381000"/>
          </a:xfrm>
          <a:prstGeom prst="roundRect">
            <a:avLst>
              <a:gd name="adj" fmla="val 7574"/>
            </a:avLst>
          </a:prstGeom>
          <a:gradFill rotWithShape="1">
            <a:gsLst>
              <a:gs pos="0">
                <a:schemeClr val="accent1"/>
              </a:gs>
              <a:gs pos="50000">
                <a:schemeClr val="accent1">
                  <a:gamma/>
                  <a:tint val="72549"/>
                  <a:invGamma/>
                </a:schemeClr>
              </a:gs>
              <a:gs pos="100000">
                <a:schemeClr val="accent1"/>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buClr>
                <a:schemeClr val="bg1"/>
              </a:buClr>
              <a:buFont typeface="Wingdings" pitchFamily="2" charset="2"/>
              <a:buChar char="§"/>
              <a:defRPr/>
            </a:pPr>
            <a:endParaRPr lang="en-US" altLang="zh-CN" sz="1600" b="0" dirty="0">
              <a:solidFill>
                <a:schemeClr val="bg1"/>
              </a:solidFill>
              <a:ea typeface="宋体" charset="-122"/>
            </a:endParaRPr>
          </a:p>
        </p:txBody>
      </p:sp>
      <p:sp>
        <p:nvSpPr>
          <p:cNvPr id="107529" name="AutoShape 9"/>
          <p:cNvSpPr>
            <a:spLocks noChangeArrowheads="1"/>
          </p:cNvSpPr>
          <p:nvPr/>
        </p:nvSpPr>
        <p:spPr bwMode="gray">
          <a:xfrm>
            <a:off x="1371600" y="3159125"/>
            <a:ext cx="2057400" cy="381000"/>
          </a:xfrm>
          <a:prstGeom prst="roundRect">
            <a:avLst>
              <a:gd name="adj" fmla="val 7574"/>
            </a:avLst>
          </a:prstGeom>
          <a:gradFill rotWithShape="1">
            <a:gsLst>
              <a:gs pos="0">
                <a:schemeClr val="accent2"/>
              </a:gs>
              <a:gs pos="50000">
                <a:schemeClr val="accent2">
                  <a:gamma/>
                  <a:tint val="72549"/>
                  <a:invGamma/>
                </a:schemeClr>
              </a:gs>
              <a:gs pos="100000">
                <a:schemeClr val="accent2"/>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eaLnBrk="0" hangingPunct="0">
              <a:buClr>
                <a:schemeClr val="bg1"/>
              </a:buClr>
              <a:buFont typeface="Wingdings" pitchFamily="2" charset="2"/>
              <a:buChar char="§"/>
              <a:defRPr/>
            </a:pPr>
            <a:endParaRPr lang="en-US" altLang="zh-CN" sz="1600" b="0" dirty="0">
              <a:solidFill>
                <a:schemeClr val="bg1"/>
              </a:solidFill>
              <a:ea typeface="宋体" charset="-122"/>
            </a:endParaRPr>
          </a:p>
        </p:txBody>
      </p:sp>
      <p:sp>
        <p:nvSpPr>
          <p:cNvPr id="107530" name="AutoShape 10"/>
          <p:cNvSpPr>
            <a:spLocks noChangeArrowheads="1"/>
          </p:cNvSpPr>
          <p:nvPr/>
        </p:nvSpPr>
        <p:spPr bwMode="gray">
          <a:xfrm>
            <a:off x="1371600" y="3692525"/>
            <a:ext cx="2057400" cy="381000"/>
          </a:xfrm>
          <a:prstGeom prst="roundRect">
            <a:avLst>
              <a:gd name="adj" fmla="val 7574"/>
            </a:avLst>
          </a:prstGeom>
          <a:gradFill rotWithShape="1">
            <a:gsLst>
              <a:gs pos="0">
                <a:schemeClr val="accent1"/>
              </a:gs>
              <a:gs pos="50000">
                <a:schemeClr val="accent1">
                  <a:gamma/>
                  <a:tint val="72549"/>
                  <a:invGamma/>
                </a:schemeClr>
              </a:gs>
              <a:gs pos="100000">
                <a:schemeClr val="accent1"/>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buClr>
                <a:schemeClr val="bg1"/>
              </a:buClr>
              <a:buFont typeface="Wingdings" pitchFamily="2" charset="2"/>
              <a:buChar char="§"/>
              <a:defRPr/>
            </a:pPr>
            <a:endParaRPr lang="en-US" altLang="zh-CN" sz="1600" b="0" dirty="0">
              <a:solidFill>
                <a:srgbClr val="FFFFFF"/>
              </a:solidFill>
              <a:ea typeface="宋体" charset="-122"/>
            </a:endParaRPr>
          </a:p>
        </p:txBody>
      </p:sp>
      <p:sp>
        <p:nvSpPr>
          <p:cNvPr id="107531" name="AutoShape 11"/>
          <p:cNvSpPr>
            <a:spLocks noChangeArrowheads="1"/>
          </p:cNvSpPr>
          <p:nvPr/>
        </p:nvSpPr>
        <p:spPr bwMode="gray">
          <a:xfrm>
            <a:off x="1371600" y="4225925"/>
            <a:ext cx="2057400" cy="381000"/>
          </a:xfrm>
          <a:prstGeom prst="roundRect">
            <a:avLst>
              <a:gd name="adj" fmla="val 7574"/>
            </a:avLst>
          </a:prstGeom>
          <a:gradFill rotWithShape="1">
            <a:gsLst>
              <a:gs pos="0">
                <a:schemeClr val="accent2"/>
              </a:gs>
              <a:gs pos="50000">
                <a:schemeClr val="accent2">
                  <a:gamma/>
                  <a:tint val="72549"/>
                  <a:invGamma/>
                </a:schemeClr>
              </a:gs>
              <a:gs pos="100000">
                <a:schemeClr val="accent2"/>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eaLnBrk="0" hangingPunct="0">
              <a:buClr>
                <a:schemeClr val="bg1"/>
              </a:buClr>
              <a:defRPr/>
            </a:pPr>
            <a:r>
              <a:rPr lang="zh-CN" altLang="en-US" sz="1600" b="0" dirty="0">
                <a:ea typeface="宋体" charset="-122"/>
              </a:rPr>
              <a:t> </a:t>
            </a:r>
            <a:endParaRPr lang="en-US" altLang="zh-CN" sz="1600" b="0" dirty="0">
              <a:solidFill>
                <a:srgbClr val="FFFFFF"/>
              </a:solidFill>
              <a:ea typeface="宋体" charset="-122"/>
            </a:endParaRPr>
          </a:p>
        </p:txBody>
      </p:sp>
      <p:sp>
        <p:nvSpPr>
          <p:cNvPr id="107532" name="AutoShape 12"/>
          <p:cNvSpPr>
            <a:spLocks noChangeArrowheads="1"/>
          </p:cNvSpPr>
          <p:nvPr/>
        </p:nvSpPr>
        <p:spPr bwMode="gray">
          <a:xfrm>
            <a:off x="1371600" y="4759325"/>
            <a:ext cx="2057400" cy="381000"/>
          </a:xfrm>
          <a:prstGeom prst="roundRect">
            <a:avLst>
              <a:gd name="adj" fmla="val 7574"/>
            </a:avLst>
          </a:prstGeom>
          <a:gradFill rotWithShape="1">
            <a:gsLst>
              <a:gs pos="0">
                <a:schemeClr val="accent1"/>
              </a:gs>
              <a:gs pos="50000">
                <a:schemeClr val="accent1">
                  <a:gamma/>
                  <a:tint val="72549"/>
                  <a:invGamma/>
                </a:schemeClr>
              </a:gs>
              <a:gs pos="100000">
                <a:schemeClr val="accent1"/>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buClr>
                <a:schemeClr val="bg1"/>
              </a:buClr>
              <a:defRPr/>
            </a:pPr>
            <a:r>
              <a:rPr lang="zh-CN" altLang="en-US" sz="1600" b="0" dirty="0">
                <a:ea typeface="宋体" charset="-122"/>
              </a:rPr>
              <a:t> </a:t>
            </a:r>
            <a:endParaRPr lang="en-US" altLang="zh-CN" sz="1600" b="0" dirty="0">
              <a:solidFill>
                <a:srgbClr val="FFFFFF"/>
              </a:solidFill>
              <a:ea typeface="宋体" charset="-122"/>
            </a:endParaRPr>
          </a:p>
        </p:txBody>
      </p:sp>
      <p:sp>
        <p:nvSpPr>
          <p:cNvPr id="4111" name="Rectangle 13"/>
          <p:cNvSpPr>
            <a:spLocks noGrp="1" noChangeArrowheads="1"/>
          </p:cNvSpPr>
          <p:nvPr>
            <p:ph type="title"/>
          </p:nvPr>
        </p:nvSpPr>
        <p:spPr/>
        <p:txBody>
          <a:bodyPr/>
          <a:lstStyle/>
          <a:p>
            <a:pPr eaLnBrk="1" hangingPunct="1"/>
            <a:r>
              <a:rPr lang="zh-CN" altLang="en-US" sz="3200" smtClean="0">
                <a:latin typeface="仿宋_GB2312" pitchFamily="49" charset="-122"/>
                <a:ea typeface="仿宋_GB2312" pitchFamily="49" charset="-122"/>
              </a:rPr>
              <a:t>人工智能教程</a:t>
            </a:r>
            <a:endParaRPr lang="en-US" altLang="zh-CN" sz="3200" smtClean="0">
              <a:latin typeface="仿宋_GB2312" pitchFamily="49" charset="-122"/>
              <a:ea typeface="仿宋_GB2312" pitchFamily="49" charset="-122"/>
            </a:endParaRPr>
          </a:p>
        </p:txBody>
      </p:sp>
      <p:sp>
        <p:nvSpPr>
          <p:cNvPr id="4112" name="AutoShape 14"/>
          <p:cNvSpPr>
            <a:spLocks noChangeArrowheads="1"/>
          </p:cNvSpPr>
          <p:nvPr/>
        </p:nvSpPr>
        <p:spPr bwMode="auto">
          <a:xfrm>
            <a:off x="1066800" y="1371600"/>
            <a:ext cx="6553200" cy="568325"/>
          </a:xfrm>
          <a:prstGeom prst="roundRect">
            <a:avLst>
              <a:gd name="adj" fmla="val 16667"/>
            </a:avLst>
          </a:prstGeom>
          <a:solidFill>
            <a:schemeClr val="bg1"/>
          </a:solidFill>
          <a:ln w="19050" cap="rnd">
            <a:solidFill>
              <a:schemeClr val="bg2"/>
            </a:solidFill>
            <a:prstDash val="sysDot"/>
            <a:round/>
            <a:headEnd/>
            <a:tailEnd/>
          </a:ln>
        </p:spPr>
        <p:txBody>
          <a:bodyPr wrap="none" anchor="ctr"/>
          <a:lstStyle/>
          <a:p>
            <a:pPr algn="ctr"/>
            <a:r>
              <a:rPr lang="zh-CN" altLang="en-US" sz="3200" b="0">
                <a:latin typeface="微软雅黑" pitchFamily="34" charset="-122"/>
                <a:ea typeface="微软雅黑" pitchFamily="34" charset="-122"/>
              </a:rPr>
              <a:t>教学内容</a:t>
            </a:r>
            <a:endParaRPr lang="en-US" altLang="zh-CN" sz="3200" b="0">
              <a:latin typeface="微软雅黑" pitchFamily="34" charset="-122"/>
              <a:ea typeface="微软雅黑" pitchFamily="34" charset="-122"/>
            </a:endParaRPr>
          </a:p>
        </p:txBody>
      </p:sp>
      <p:sp>
        <p:nvSpPr>
          <p:cNvPr id="4113" name="AutoShape 7"/>
          <p:cNvSpPr>
            <a:spLocks noChangeArrowheads="1"/>
          </p:cNvSpPr>
          <p:nvPr/>
        </p:nvSpPr>
        <p:spPr bwMode="gray">
          <a:xfrm>
            <a:off x="3495675" y="5140325"/>
            <a:ext cx="3962400" cy="381000"/>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cap="rnd">
                <a:solidFill>
                  <a:srgbClr val="000000"/>
                </a:solidFill>
                <a:prstDash val="sysDot"/>
                <a:round/>
                <a:headEnd/>
                <a:tailEnd/>
              </a14:hiddenLine>
            </a:ext>
          </a:extLst>
        </p:spPr>
        <p:txBody>
          <a:bodyPr wrap="none" anchor="ctr"/>
          <a:lstStyle/>
          <a:p>
            <a:pPr algn="ctr"/>
            <a:endParaRPr lang="zh-CN" altLang="en-US" sz="1600" b="0">
              <a:solidFill>
                <a:schemeClr val="tx2"/>
              </a:solidFill>
              <a:latin typeface="微软雅黑" pitchFamily="34" charset="-122"/>
              <a:ea typeface="微软雅黑" pitchFamily="34" charset="-122"/>
            </a:endParaRPr>
          </a:p>
        </p:txBody>
      </p:sp>
      <p:sp>
        <p:nvSpPr>
          <p:cNvPr id="18" name="AutoShape 12"/>
          <p:cNvSpPr>
            <a:spLocks noChangeArrowheads="1"/>
          </p:cNvSpPr>
          <p:nvPr/>
        </p:nvSpPr>
        <p:spPr bwMode="gray">
          <a:xfrm>
            <a:off x="1362075" y="5292725"/>
            <a:ext cx="2057400" cy="381000"/>
          </a:xfrm>
          <a:prstGeom prst="roundRect">
            <a:avLst>
              <a:gd name="adj" fmla="val 7574"/>
            </a:avLst>
          </a:prstGeom>
          <a:gradFill rotWithShape="1">
            <a:gsLst>
              <a:gs pos="0">
                <a:schemeClr val="accent1"/>
              </a:gs>
              <a:gs pos="50000">
                <a:schemeClr val="accent1">
                  <a:gamma/>
                  <a:tint val="72549"/>
                  <a:invGamma/>
                </a:schemeClr>
              </a:gs>
              <a:gs pos="100000">
                <a:schemeClr val="accent1"/>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buClr>
                <a:schemeClr val="bg1"/>
              </a:buClr>
              <a:defRPr/>
            </a:pPr>
            <a:r>
              <a:rPr lang="zh-CN" altLang="en-US" sz="1600" b="0" dirty="0">
                <a:ea typeface="宋体" charset="-122"/>
              </a:rPr>
              <a:t> </a:t>
            </a:r>
            <a:endParaRPr lang="en-US" altLang="zh-CN" sz="1600" b="0" dirty="0">
              <a:solidFill>
                <a:srgbClr val="FFFFFF"/>
              </a:solidFill>
              <a:ea typeface="宋体" charset="-122"/>
            </a:endParaRPr>
          </a:p>
        </p:txBody>
      </p:sp>
      <p:sp>
        <p:nvSpPr>
          <p:cNvPr id="4115" name="AutoShape 7"/>
          <p:cNvSpPr>
            <a:spLocks noChangeArrowheads="1"/>
          </p:cNvSpPr>
          <p:nvPr/>
        </p:nvSpPr>
        <p:spPr bwMode="gray">
          <a:xfrm>
            <a:off x="3519488" y="5667375"/>
            <a:ext cx="3962400" cy="381000"/>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cap="rnd">
                <a:solidFill>
                  <a:srgbClr val="000000"/>
                </a:solidFill>
                <a:prstDash val="sysDot"/>
                <a:round/>
                <a:headEnd/>
                <a:tailEnd/>
              </a14:hiddenLine>
            </a:ext>
          </a:extLst>
        </p:spPr>
        <p:txBody>
          <a:bodyPr wrap="none" anchor="ctr"/>
          <a:lstStyle/>
          <a:p>
            <a:pPr algn="ctr"/>
            <a:endParaRPr lang="zh-CN" altLang="en-US" sz="1600" b="0">
              <a:solidFill>
                <a:schemeClr val="tx2"/>
              </a:solidFill>
              <a:latin typeface="微软雅黑" pitchFamily="34" charset="-122"/>
              <a:ea typeface="微软雅黑" pitchFamily="34" charset="-122"/>
            </a:endParaRPr>
          </a:p>
        </p:txBody>
      </p:sp>
      <p:sp>
        <p:nvSpPr>
          <p:cNvPr id="20" name="AutoShape 12"/>
          <p:cNvSpPr>
            <a:spLocks noChangeArrowheads="1"/>
          </p:cNvSpPr>
          <p:nvPr/>
        </p:nvSpPr>
        <p:spPr bwMode="gray">
          <a:xfrm>
            <a:off x="1385888" y="5819775"/>
            <a:ext cx="2057400" cy="381000"/>
          </a:xfrm>
          <a:prstGeom prst="roundRect">
            <a:avLst>
              <a:gd name="adj" fmla="val 7574"/>
            </a:avLst>
          </a:prstGeom>
          <a:gradFill rotWithShape="1">
            <a:gsLst>
              <a:gs pos="0">
                <a:schemeClr val="accent1"/>
              </a:gs>
              <a:gs pos="50000">
                <a:schemeClr val="accent1">
                  <a:gamma/>
                  <a:tint val="72549"/>
                  <a:invGamma/>
                </a:schemeClr>
              </a:gs>
              <a:gs pos="100000">
                <a:schemeClr val="accent1"/>
              </a:gs>
            </a:gsLst>
            <a:lin ang="2700000" scaled="1"/>
          </a:gradFill>
          <a:ln w="28575" cap="rnd">
            <a:prstDash val="sysDot"/>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buClr>
                <a:schemeClr val="bg1"/>
              </a:buClr>
              <a:defRPr/>
            </a:pPr>
            <a:r>
              <a:rPr lang="zh-CN" altLang="en-US" sz="1600" b="0" dirty="0">
                <a:ea typeface="宋体" charset="-122"/>
              </a:rPr>
              <a:t> </a:t>
            </a:r>
            <a:endParaRPr lang="en-US" altLang="zh-CN" sz="1600" b="0" dirty="0">
              <a:solidFill>
                <a:srgbClr val="FFFFFF"/>
              </a:solidFill>
              <a:ea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a:t>
            </a:r>
            <a:r>
              <a:rPr kumimoji="1" lang="zh-CN" altLang="en-US" sz="1800" b="1" dirty="0" smtClean="0">
                <a:latin typeface="微软雅黑" panose="020B0503020204020204" pitchFamily="34" charset="-122"/>
                <a:ea typeface="微软雅黑" panose="020B0503020204020204" pitchFamily="34" charset="-122"/>
              </a:rPr>
              <a:t>机器学习算法分类</a:t>
            </a:r>
            <a:endParaRPr kumimoji="1" lang="zh-CN" altLang="en-US" sz="1800" b="1" dirty="0">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监督学习</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分类    </a:t>
            </a:r>
            <a:r>
              <a:rPr kumimoji="1" lang="en-US" altLang="zh-CN" sz="1800" dirty="0">
                <a:latin typeface="微软雅黑" panose="020B0503020204020204" pitchFamily="34" charset="-122"/>
                <a:ea typeface="微软雅黑" panose="020B0503020204020204" pitchFamily="34" charset="-122"/>
              </a:rPr>
              <a:t>k-</a:t>
            </a:r>
            <a:r>
              <a:rPr kumimoji="1" lang="zh-CN" altLang="en-US" sz="1800" dirty="0">
                <a:latin typeface="微软雅黑" panose="020B0503020204020204" pitchFamily="34" charset="-122"/>
                <a:ea typeface="微软雅黑" panose="020B0503020204020204" pitchFamily="34" charset="-122"/>
              </a:rPr>
              <a:t>近邻算法、贝叶斯分类、决策树</a:t>
            </a:r>
            <a:r>
              <a:rPr kumimoji="1" lang="zh-CN" altLang="en-US" sz="1800" dirty="0" smtClean="0">
                <a:latin typeface="微软雅黑" panose="020B0503020204020204" pitchFamily="34" charset="-122"/>
                <a:ea typeface="微软雅黑" panose="020B0503020204020204" pitchFamily="34" charset="-122"/>
              </a:rPr>
              <a:t>与随机</a:t>
            </a:r>
            <a:r>
              <a:rPr kumimoji="1" lang="zh-CN" altLang="en-US" sz="1800" dirty="0">
                <a:latin typeface="微软雅黑" panose="020B0503020204020204" pitchFamily="34" charset="-122"/>
                <a:ea typeface="微软雅黑" panose="020B0503020204020204" pitchFamily="34" charset="-122"/>
              </a:rPr>
              <a:t>森林、逻辑回归、神经网络</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回归    线性回归、岭回归</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标注    隐马尔可夫模型     </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不做要求</a:t>
            </a:r>
            <a:r>
              <a:rPr kumimoji="1" lang="en-US" altLang="zh-CN" sz="1800" dirty="0">
                <a:latin typeface="微软雅黑" panose="020B0503020204020204" pitchFamily="34" charset="-122"/>
                <a:ea typeface="微软雅黑" panose="020B0503020204020204" pitchFamily="34" charset="-122"/>
              </a:rPr>
              <a:t>)</a:t>
            </a:r>
          </a:p>
          <a:p>
            <a:pPr marL="685800" lvl="1">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无监督学习</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聚类    </a:t>
            </a:r>
            <a:r>
              <a:rPr kumimoji="1" lang="en-US" altLang="zh-CN" sz="1800" dirty="0">
                <a:latin typeface="微软雅黑" panose="020B0503020204020204" pitchFamily="34" charset="-122"/>
                <a:ea typeface="微软雅黑" panose="020B0503020204020204" pitchFamily="34" charset="-122"/>
              </a:rPr>
              <a:t>k-means</a:t>
            </a: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791188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a:t>
            </a:r>
            <a:r>
              <a:rPr kumimoji="1" lang="zh-CN" altLang="en-US" sz="2000" b="1" dirty="0" smtClean="0">
                <a:latin typeface="微软雅黑" panose="020B0503020204020204" pitchFamily="34" charset="-122"/>
                <a:ea typeface="微软雅黑" panose="020B0503020204020204" pitchFamily="34" charset="-122"/>
              </a:rPr>
              <a:t>机器学习算法分类</a:t>
            </a:r>
            <a:endParaRPr kumimoji="1" lang="zh-CN" altLang="en-US" sz="2000" b="1"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grpSp>
        <p:nvGrpSpPr>
          <p:cNvPr id="6" name="组合 5"/>
          <p:cNvGrpSpPr/>
          <p:nvPr/>
        </p:nvGrpSpPr>
        <p:grpSpPr>
          <a:xfrm>
            <a:off x="1475656" y="2502188"/>
            <a:ext cx="6129471" cy="2628242"/>
            <a:chOff x="1325877" y="2117198"/>
            <a:chExt cx="6129471" cy="2628242"/>
          </a:xfrm>
        </p:grpSpPr>
        <p:sp>
          <p:nvSpPr>
            <p:cNvPr id="7" name="椭圆 6"/>
            <p:cNvSpPr/>
            <p:nvPr/>
          </p:nvSpPr>
          <p:spPr bwMode="auto">
            <a:xfrm>
              <a:off x="1344366" y="2189206"/>
              <a:ext cx="2160240" cy="936104"/>
            </a:xfrm>
            <a:prstGeom prst="ellipse">
              <a:avLst/>
            </a:prstGeom>
            <a:solidFill>
              <a:srgbClr val="0070C0"/>
            </a:solidFill>
            <a:ln>
              <a:noFill/>
            </a:ln>
          </p:spPr>
          <p:txBody>
            <a:bodyPr rtlCol="0" anchor="ctr"/>
            <a:lstStyle/>
            <a:p>
              <a:pPr algn="ctr">
                <a:lnSpc>
                  <a:spcPct val="150000"/>
                </a:lnSpc>
                <a:spcBef>
                  <a:spcPct val="20000"/>
                </a:spcBef>
              </a:pPr>
              <a:r>
                <a:rPr kumimoji="1" lang="zh-CN" altLang="en-US" b="0" dirty="0" smtClean="0">
                  <a:solidFill>
                    <a:srgbClr val="E8CE0E"/>
                  </a:solidFill>
                  <a:latin typeface="微软雅黑" panose="020B0503020204020204" pitchFamily="34" charset="-122"/>
                  <a:ea typeface="微软雅黑" panose="020B0503020204020204" pitchFamily="34" charset="-122"/>
                </a:rPr>
                <a:t>监督学习</a:t>
              </a:r>
            </a:p>
          </p:txBody>
        </p:sp>
        <p:cxnSp>
          <p:nvCxnSpPr>
            <p:cNvPr id="8" name="直线箭头连接符 6"/>
            <p:cNvCxnSpPr>
              <a:stCxn id="7" idx="6"/>
              <a:endCxn id="9" idx="1"/>
            </p:cNvCxnSpPr>
            <p:nvPr/>
          </p:nvCxnSpPr>
          <p:spPr>
            <a:xfrm>
              <a:off x="3504606" y="2657258"/>
              <a:ext cx="1665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bwMode="auto">
            <a:xfrm>
              <a:off x="5169701" y="2117198"/>
              <a:ext cx="2285647" cy="1080120"/>
            </a:xfrm>
            <a:prstGeom prst="rect">
              <a:avLst/>
            </a:prstGeom>
            <a:solidFill>
              <a:srgbClr val="0070C0"/>
            </a:solidFill>
            <a:ln>
              <a:noFill/>
            </a:ln>
          </p:spPr>
          <p:txBody>
            <a:bodyPr rtlCol="0" anchor="ctr"/>
            <a:lstStyle/>
            <a:p>
              <a:pPr algn="ctr">
                <a:lnSpc>
                  <a:spcPct val="150000"/>
                </a:lnSpc>
                <a:spcBef>
                  <a:spcPct val="20000"/>
                </a:spcBef>
              </a:pPr>
              <a:r>
                <a:rPr kumimoji="1" lang="zh-CN" altLang="en-US" b="0" dirty="0">
                  <a:solidFill>
                    <a:srgbClr val="E8CE0E"/>
                  </a:solidFill>
                  <a:latin typeface="微软雅黑" panose="020B0503020204020204" pitchFamily="34" charset="-122"/>
                  <a:ea typeface="微软雅黑" panose="020B0503020204020204" pitchFamily="34" charset="-122"/>
                </a:rPr>
                <a:t>输入数据有特征有标签，即有标准答案</a:t>
              </a:r>
              <a:endParaRPr kumimoji="1" lang="zh-CN" altLang="en-US" b="0" dirty="0" smtClean="0">
                <a:solidFill>
                  <a:srgbClr val="E8CE0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707904" y="2132856"/>
              <a:ext cx="1338828" cy="458908"/>
            </a:xfrm>
            <a:prstGeom prst="rect">
              <a:avLst/>
            </a:prstGeom>
            <a:noFill/>
          </p:spPr>
          <p:txBody>
            <a:bodyPr wrap="none" rtlCol="0">
              <a:spAutoFit/>
            </a:bodyPr>
            <a:lstStyle/>
            <a:p>
              <a:pPr>
                <a:lnSpc>
                  <a:spcPct val="150000"/>
                </a:lnSpc>
              </a:pPr>
              <a:r>
                <a:rPr kumimoji="1" lang="zh-CN" altLang="en-US" b="0" dirty="0">
                  <a:latin typeface="微软雅黑" panose="020B0503020204020204" pitchFamily="34" charset="-122"/>
                  <a:ea typeface="微软雅黑" panose="020B0503020204020204" pitchFamily="34" charset="-122"/>
                </a:rPr>
                <a:t>分类、回归</a:t>
              </a:r>
            </a:p>
          </p:txBody>
        </p:sp>
        <p:sp>
          <p:nvSpPr>
            <p:cNvPr id="11" name="椭圆 10"/>
            <p:cNvSpPr/>
            <p:nvPr/>
          </p:nvSpPr>
          <p:spPr bwMode="auto">
            <a:xfrm>
              <a:off x="1325877" y="3737328"/>
              <a:ext cx="2160240" cy="936104"/>
            </a:xfrm>
            <a:prstGeom prst="ellipse">
              <a:avLst/>
            </a:prstGeom>
            <a:solidFill>
              <a:srgbClr val="0070C0"/>
            </a:solidFill>
            <a:ln>
              <a:noFill/>
            </a:ln>
          </p:spPr>
          <p:txBody>
            <a:bodyPr rtlCol="0" anchor="ctr"/>
            <a:lstStyle/>
            <a:p>
              <a:pPr algn="ctr">
                <a:lnSpc>
                  <a:spcPct val="150000"/>
                </a:lnSpc>
                <a:spcBef>
                  <a:spcPct val="20000"/>
                </a:spcBef>
              </a:pPr>
              <a:r>
                <a:rPr kumimoji="1" lang="zh-CN" altLang="en-US" b="0" dirty="0">
                  <a:solidFill>
                    <a:srgbClr val="E8CE0E"/>
                  </a:solidFill>
                  <a:latin typeface="微软雅黑" panose="020B0503020204020204" pitchFamily="34" charset="-122"/>
                  <a:ea typeface="微软雅黑" panose="020B0503020204020204" pitchFamily="34" charset="-122"/>
                </a:rPr>
                <a:t>无监督</a:t>
              </a:r>
              <a:r>
                <a:rPr kumimoji="1" lang="zh-CN" altLang="en-US" b="0" dirty="0" smtClean="0">
                  <a:solidFill>
                    <a:srgbClr val="E8CE0E"/>
                  </a:solidFill>
                  <a:latin typeface="微软雅黑" panose="020B0503020204020204" pitchFamily="34" charset="-122"/>
                  <a:ea typeface="微软雅黑" panose="020B0503020204020204" pitchFamily="34" charset="-122"/>
                </a:rPr>
                <a:t>学习</a:t>
              </a:r>
            </a:p>
          </p:txBody>
        </p:sp>
        <p:cxnSp>
          <p:nvCxnSpPr>
            <p:cNvPr id="12" name="直线箭头连接符 15"/>
            <p:cNvCxnSpPr/>
            <p:nvPr/>
          </p:nvCxnSpPr>
          <p:spPr>
            <a:xfrm>
              <a:off x="3486117" y="4205380"/>
              <a:ext cx="1665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bwMode="auto">
            <a:xfrm>
              <a:off x="5151212" y="3665320"/>
              <a:ext cx="2285647" cy="1080120"/>
            </a:xfrm>
            <a:prstGeom prst="rect">
              <a:avLst/>
            </a:prstGeom>
            <a:solidFill>
              <a:srgbClr val="0070C0"/>
            </a:solidFill>
            <a:ln>
              <a:noFill/>
            </a:ln>
          </p:spPr>
          <p:txBody>
            <a:bodyPr rtlCol="0" anchor="ctr"/>
            <a:lstStyle/>
            <a:p>
              <a:pPr algn="ctr">
                <a:lnSpc>
                  <a:spcPct val="150000"/>
                </a:lnSpc>
                <a:spcBef>
                  <a:spcPct val="20000"/>
                </a:spcBef>
              </a:pPr>
              <a:r>
                <a:rPr kumimoji="1" lang="zh-CN" altLang="en-US" b="0" dirty="0">
                  <a:solidFill>
                    <a:srgbClr val="E8CE0E"/>
                  </a:solidFill>
                  <a:latin typeface="微软雅黑" panose="020B0503020204020204" pitchFamily="34" charset="-122"/>
                  <a:ea typeface="微软雅黑" panose="020B0503020204020204" pitchFamily="34" charset="-122"/>
                </a:rPr>
                <a:t>输入数据有特征无标签，即无标准答案</a:t>
              </a:r>
              <a:endParaRPr kumimoji="1" lang="zh-CN" altLang="en-US" b="0" dirty="0" smtClean="0">
                <a:solidFill>
                  <a:srgbClr val="E8CE0E"/>
                </a:solidFill>
                <a:latin typeface="微软雅黑" panose="020B0503020204020204" pitchFamily="34" charset="-122"/>
                <a:ea typeface="微软雅黑" panose="020B0503020204020204" pitchFamily="34" charset="-122"/>
              </a:endParaRPr>
            </a:p>
          </p:txBody>
        </p:sp>
        <p:sp>
          <p:nvSpPr>
            <p:cNvPr id="14" name="文本框 20"/>
            <p:cNvSpPr txBox="1"/>
            <p:nvPr/>
          </p:nvSpPr>
          <p:spPr>
            <a:xfrm>
              <a:off x="3986188" y="3665320"/>
              <a:ext cx="646331" cy="458908"/>
            </a:xfrm>
            <a:prstGeom prst="rect">
              <a:avLst/>
            </a:prstGeom>
            <a:noFill/>
          </p:spPr>
          <p:txBody>
            <a:bodyPr wrap="none" rtlCol="0">
              <a:spAutoFit/>
            </a:bodyPr>
            <a:lstStyle/>
            <a:p>
              <a:pPr>
                <a:lnSpc>
                  <a:spcPct val="150000"/>
                </a:lnSpc>
              </a:pPr>
              <a:r>
                <a:rPr kumimoji="1" lang="zh-CN" altLang="en-US" b="0" dirty="0">
                  <a:latin typeface="微软雅黑" panose="020B0503020204020204" pitchFamily="34" charset="-122"/>
                  <a:ea typeface="微软雅黑" panose="020B0503020204020204" pitchFamily="34" charset="-122"/>
                </a:rPr>
                <a:t>聚类</a:t>
              </a:r>
            </a:p>
          </p:txBody>
        </p:sp>
      </p:grpSp>
    </p:spTree>
    <p:extLst>
      <p:ext uri="{BB962C8B-B14F-4D97-AF65-F5344CB8AC3E}">
        <p14:creationId xmlns:p14="http://schemas.microsoft.com/office/powerpoint/2010/main" val="1908589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a:t>
            </a:r>
            <a:r>
              <a:rPr kumimoji="1" lang="zh-CN" altLang="en-US" sz="1800" b="1" dirty="0">
                <a:latin typeface="微软雅黑" panose="020B0503020204020204" pitchFamily="34" charset="-122"/>
                <a:ea typeface="微软雅黑" panose="020B0503020204020204" pitchFamily="34" charset="-122"/>
              </a:rPr>
              <a:t>监督学习</a:t>
            </a:r>
          </a:p>
          <a:p>
            <a:pPr lvl="1">
              <a:lnSpc>
                <a:spcPct val="150000"/>
              </a:lnSpc>
            </a:pPr>
            <a:r>
              <a:rPr lang="zh-CN" altLang="en-US" sz="1800" dirty="0">
                <a:latin typeface="微软雅黑" panose="020B0503020204020204" pitchFamily="34" charset="-122"/>
                <a:ea typeface="微软雅黑" panose="020B0503020204020204" pitchFamily="34" charset="-122"/>
              </a:rPr>
              <a:t>监督学习（英语：</a:t>
            </a:r>
            <a:r>
              <a:rPr lang="en-US" altLang="zh-CN" sz="1800" dirty="0">
                <a:latin typeface="微软雅黑" panose="020B0503020204020204" pitchFamily="34" charset="-122"/>
                <a:ea typeface="微软雅黑" panose="020B0503020204020204" pitchFamily="34" charset="-122"/>
              </a:rPr>
              <a:t>Supervised learning</a:t>
            </a:r>
            <a:r>
              <a:rPr lang="zh-CN" altLang="en-US" sz="1800" dirty="0">
                <a:latin typeface="微软雅黑" panose="020B0503020204020204" pitchFamily="34" charset="-122"/>
                <a:ea typeface="微软雅黑" panose="020B0503020204020204" pitchFamily="34" charset="-122"/>
              </a:rPr>
              <a:t>），可以由输入数据</a:t>
            </a:r>
            <a:r>
              <a:rPr lang="zh-CN" altLang="en-US" sz="1800" dirty="0" smtClean="0">
                <a:latin typeface="微软雅黑" panose="020B0503020204020204" pitchFamily="34" charset="-122"/>
                <a:ea typeface="微软雅黑" panose="020B0503020204020204" pitchFamily="34" charset="-122"/>
              </a:rPr>
              <a:t>中学到</a:t>
            </a:r>
            <a:r>
              <a:rPr lang="zh-CN" altLang="en-US" sz="1800" dirty="0">
                <a:latin typeface="微软雅黑" panose="020B0503020204020204" pitchFamily="34" charset="-122"/>
                <a:ea typeface="微软雅黑" panose="020B0503020204020204" pitchFamily="34" charset="-122"/>
              </a:rPr>
              <a:t>或建立一个模型，并依此模式推测新的结果。输入数据是</a:t>
            </a:r>
            <a:r>
              <a:rPr lang="zh-CN" altLang="en-US" sz="1800" dirty="0" smtClean="0">
                <a:latin typeface="微软雅黑" panose="020B0503020204020204" pitchFamily="34" charset="-122"/>
                <a:ea typeface="微软雅黑" panose="020B0503020204020204" pitchFamily="34" charset="-122"/>
              </a:rPr>
              <a:t>由输入</a:t>
            </a:r>
            <a:r>
              <a:rPr lang="zh-CN" altLang="en-US" sz="1800" b="1" dirty="0">
                <a:solidFill>
                  <a:srgbClr val="FF0000"/>
                </a:solidFill>
                <a:latin typeface="微软雅黑" panose="020B0503020204020204" pitchFamily="34" charset="-122"/>
                <a:ea typeface="微软雅黑" panose="020B0503020204020204" pitchFamily="34" charset="-122"/>
              </a:rPr>
              <a:t>特征值和目标值</a:t>
            </a:r>
            <a:r>
              <a:rPr lang="zh-CN" altLang="en-US" sz="1800" dirty="0">
                <a:latin typeface="微软雅黑" panose="020B0503020204020204" pitchFamily="34" charset="-122"/>
                <a:ea typeface="微软雅黑" panose="020B0503020204020204" pitchFamily="34" charset="-122"/>
              </a:rPr>
              <a:t>所组成。函数的输出可以是一个</a:t>
            </a:r>
            <a:r>
              <a:rPr lang="zh-CN" altLang="en-US" sz="1800" b="1" dirty="0">
                <a:solidFill>
                  <a:srgbClr val="FF0000"/>
                </a:solidFill>
                <a:latin typeface="微软雅黑" panose="020B0503020204020204" pitchFamily="34" charset="-122"/>
                <a:ea typeface="微软雅黑" panose="020B0503020204020204" pitchFamily="34" charset="-122"/>
              </a:rPr>
              <a:t>连续的</a:t>
            </a:r>
            <a:r>
              <a:rPr lang="zh-CN" altLang="en-US" sz="1800" b="1" dirty="0" smtClean="0">
                <a:solidFill>
                  <a:srgbClr val="FF0000"/>
                </a:solidFill>
                <a:latin typeface="微软雅黑" panose="020B0503020204020204" pitchFamily="34" charset="-122"/>
                <a:ea typeface="微软雅黑" panose="020B0503020204020204" pitchFamily="34" charset="-122"/>
              </a:rPr>
              <a:t>值</a:t>
            </a:r>
            <a:r>
              <a:rPr lang="zh-CN" altLang="en-US"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称为</a:t>
            </a:r>
            <a:r>
              <a:rPr lang="zh-CN" altLang="en-US" sz="1800" b="1" dirty="0">
                <a:solidFill>
                  <a:srgbClr val="FF0000"/>
                </a:solidFill>
                <a:latin typeface="微软雅黑" panose="020B0503020204020204" pitchFamily="34" charset="-122"/>
                <a:ea typeface="微软雅黑" panose="020B0503020204020204" pitchFamily="34" charset="-122"/>
              </a:rPr>
              <a:t>回归</a:t>
            </a:r>
            <a:r>
              <a:rPr lang="zh-CN" altLang="en-US" sz="1800" dirty="0">
                <a:latin typeface="微软雅黑" panose="020B0503020204020204" pitchFamily="34" charset="-122"/>
                <a:ea typeface="微软雅黑" panose="020B0503020204020204" pitchFamily="34" charset="-122"/>
              </a:rPr>
              <a:t>），或是输出是</a:t>
            </a:r>
            <a:r>
              <a:rPr lang="zh-CN" altLang="en-US" sz="1800" b="1" dirty="0">
                <a:solidFill>
                  <a:srgbClr val="FF0000"/>
                </a:solidFill>
                <a:latin typeface="微软雅黑" panose="020B0503020204020204" pitchFamily="34" charset="-122"/>
                <a:ea typeface="微软雅黑" panose="020B0503020204020204" pitchFamily="34" charset="-122"/>
              </a:rPr>
              <a:t>有限个离散值</a:t>
            </a:r>
            <a:r>
              <a:rPr lang="zh-CN" altLang="en-US" sz="1800" dirty="0">
                <a:latin typeface="微软雅黑" panose="020B0503020204020204" pitchFamily="34" charset="-122"/>
                <a:ea typeface="微软雅黑" panose="020B0503020204020204" pitchFamily="34" charset="-122"/>
              </a:rPr>
              <a:t>（称作</a:t>
            </a:r>
            <a:r>
              <a:rPr lang="zh-CN" altLang="en-US" sz="1800" b="1" dirty="0">
                <a:solidFill>
                  <a:srgbClr val="FF0000"/>
                </a:solidFill>
                <a:latin typeface="微软雅黑" panose="020B0503020204020204" pitchFamily="34" charset="-122"/>
                <a:ea typeface="微软雅黑" panose="020B0503020204020204" pitchFamily="34" charset="-122"/>
              </a:rPr>
              <a:t>分类</a:t>
            </a:r>
            <a:r>
              <a:rPr lang="zh-CN" altLang="en-US" sz="1800" dirty="0">
                <a:latin typeface="微软雅黑" panose="020B0503020204020204" pitchFamily="34" charset="-122"/>
                <a:ea typeface="微软雅黑" panose="020B0503020204020204" pitchFamily="34" charset="-122"/>
              </a:rPr>
              <a:t>）。</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kumimoji="1" lang="zh-CN" altLang="en-US" sz="2000" dirty="0">
              <a:solidFill>
                <a:schemeClr val="accent6">
                  <a:lumMod val="75000"/>
                </a:schemeClr>
              </a:solidFill>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15069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a:t>
            </a:r>
            <a:r>
              <a:rPr kumimoji="1" lang="zh-CN" altLang="en-US" sz="1800" b="1" dirty="0" smtClean="0">
                <a:latin typeface="微软雅黑" panose="020B0503020204020204" pitchFamily="34" charset="-122"/>
                <a:ea typeface="微软雅黑" panose="020B0503020204020204" pitchFamily="34" charset="-122"/>
              </a:rPr>
              <a:t>无监督学习</a:t>
            </a:r>
            <a:endParaRPr kumimoji="1" lang="zh-CN" altLang="en-US" sz="1800" b="1"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无监督学习（英语：</a:t>
            </a:r>
            <a:r>
              <a:rPr lang="en-US" altLang="zh-CN" sz="1800" dirty="0">
                <a:latin typeface="微软雅黑" panose="020B0503020204020204" pitchFamily="34" charset="-122"/>
                <a:ea typeface="微软雅黑" panose="020B0503020204020204" pitchFamily="34" charset="-122"/>
              </a:rPr>
              <a:t>Supervised learning</a:t>
            </a:r>
            <a:r>
              <a:rPr lang="zh-CN" altLang="en-US" sz="1800" dirty="0">
                <a:latin typeface="微软雅黑" panose="020B0503020204020204" pitchFamily="34" charset="-122"/>
                <a:ea typeface="微软雅黑" panose="020B0503020204020204" pitchFamily="34" charset="-122"/>
              </a:rPr>
              <a:t>），可以由输入数据</a:t>
            </a:r>
            <a:r>
              <a:rPr lang="zh-CN" altLang="en-US" sz="1800" dirty="0" smtClean="0">
                <a:latin typeface="微软雅黑" panose="020B0503020204020204" pitchFamily="34" charset="-122"/>
                <a:ea typeface="微软雅黑" panose="020B0503020204020204" pitchFamily="34" charset="-122"/>
              </a:rPr>
              <a:t>中学</a:t>
            </a:r>
            <a:r>
              <a:rPr lang="zh-CN" altLang="en-US" sz="1800" dirty="0">
                <a:latin typeface="微软雅黑" panose="020B0503020204020204" pitchFamily="34" charset="-122"/>
                <a:ea typeface="微软雅黑" panose="020B0503020204020204" pitchFamily="34" charset="-122"/>
              </a:rPr>
              <a:t>到或建立一个模型，并依此模式推测新的结果。输入数据</a:t>
            </a:r>
            <a:r>
              <a:rPr lang="zh-CN" altLang="en-US" sz="1800" dirty="0" smtClean="0">
                <a:latin typeface="微软雅黑" panose="020B0503020204020204" pitchFamily="34" charset="-122"/>
                <a:ea typeface="微软雅黑" panose="020B0503020204020204" pitchFamily="34" charset="-122"/>
              </a:rPr>
              <a:t>是由</a:t>
            </a:r>
            <a:r>
              <a:rPr lang="zh-CN" altLang="en-US" sz="1800" dirty="0">
                <a:latin typeface="微软雅黑" panose="020B0503020204020204" pitchFamily="34" charset="-122"/>
                <a:ea typeface="微软雅黑" panose="020B0503020204020204" pitchFamily="34" charset="-122"/>
              </a:rPr>
              <a:t>输入特征值所组成</a:t>
            </a:r>
            <a:r>
              <a:rPr lang="zh-CN" altLang="en-US" sz="1800" dirty="0" smtClean="0">
                <a:latin typeface="微软雅黑" panose="020B0503020204020204" pitchFamily="34" charset="-122"/>
                <a:ea typeface="微软雅黑" panose="020B0503020204020204" pitchFamily="34" charset="-122"/>
              </a:rPr>
              <a:t>。</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kumimoji="1" lang="zh-CN" altLang="en-US" sz="2000" dirty="0">
              <a:solidFill>
                <a:schemeClr val="accent6">
                  <a:lumMod val="75000"/>
                </a:schemeClr>
              </a:solidFill>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063151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机器学习算法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分类</a:t>
            </a:r>
            <a:endParaRPr kumimoji="1" lang="zh-CN" altLang="en-US" sz="2000" b="1" dirty="0">
              <a:latin typeface="微软雅黑" panose="020B0503020204020204" pitchFamily="34" charset="-122"/>
              <a:ea typeface="微软雅黑" panose="020B0503020204020204" pitchFamily="34" charset="-122"/>
            </a:endParaRPr>
          </a:p>
          <a:p>
            <a:pPr lvl="1">
              <a:lnSpc>
                <a:spcPct val="150000"/>
              </a:lnSpc>
            </a:pPr>
            <a:endParaRPr kumimoji="1" lang="zh-CN" altLang="en-US" sz="20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kumimoji="1" lang="zh-CN" altLang="en-US" sz="2000" dirty="0">
              <a:solidFill>
                <a:schemeClr val="accent6">
                  <a:lumMod val="75000"/>
                </a:schemeClr>
              </a:solidFill>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595661" y="2348880"/>
            <a:ext cx="6311460" cy="3396562"/>
          </a:xfrm>
          <a:prstGeom prst="rect">
            <a:avLst/>
          </a:prstGeom>
        </p:spPr>
      </p:pic>
    </p:spTree>
    <p:extLst>
      <p:ext uri="{BB962C8B-B14F-4D97-AF65-F5344CB8AC3E}">
        <p14:creationId xmlns:p14="http://schemas.microsoft.com/office/powerpoint/2010/main" val="425581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机器学习算法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分类</a:t>
            </a:r>
            <a:endParaRPr kumimoji="1" lang="zh-CN" altLang="en-US" sz="1800" b="1"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smtClean="0">
                <a:latin typeface="微软雅黑" panose="020B0503020204020204" pitchFamily="34" charset="-122"/>
                <a:ea typeface="微软雅黑" panose="020B0503020204020204" pitchFamily="34" charset="-122"/>
              </a:rPr>
              <a:t>分类是监督学习的一个核心问题，在监督学习中，当输出变量取有限个离散值时，预测问题变成为分类问题。最基础的便是二分类问题，即判断是非，从两个类别中选择一个作为预测结果</a:t>
            </a:r>
          </a:p>
          <a:p>
            <a:pPr lvl="1">
              <a:lnSpc>
                <a:spcPct val="150000"/>
              </a:lnSpc>
              <a:buFont typeface="微软雅黑" panose="020B0503020204020204" pitchFamily="34" charset="-122"/>
              <a:buChar char="￭"/>
            </a:pPr>
            <a:endParaRPr kumimoji="1" lang="zh-CN" altLang="en-US" sz="2000" dirty="0" smtClean="0">
              <a:solidFill>
                <a:schemeClr val="accent6">
                  <a:lumMod val="75000"/>
                </a:schemeClr>
              </a:solidFill>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7711262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机器学习算法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分类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a:latin typeface="微软雅黑" panose="020B0503020204020204" pitchFamily="34" charset="-122"/>
                <a:ea typeface="微软雅黑" panose="020B0503020204020204" pitchFamily="34" charset="-122"/>
              </a:rPr>
              <a:t>应用</a:t>
            </a:r>
            <a:endParaRPr kumimoji="1" lang="zh-CN" altLang="en-US" sz="1800" b="1" dirty="0" smtClean="0">
              <a:latin typeface="微软雅黑" panose="020B0503020204020204" pitchFamily="34" charset="-122"/>
              <a:ea typeface="微软雅黑" panose="020B0503020204020204" pitchFamily="34" charset="-122"/>
            </a:endParaRPr>
          </a:p>
          <a:p>
            <a:pPr lvl="1">
              <a:lnSpc>
                <a:spcPct val="150000"/>
              </a:lnSpc>
            </a:pPr>
            <a:r>
              <a:rPr kumimoji="1" lang="zh-CN" altLang="en-US" sz="1800" dirty="0">
                <a:latin typeface="微软雅黑" panose="020B0503020204020204" pitchFamily="34" charset="-122"/>
                <a:ea typeface="微软雅黑" panose="020B0503020204020204" pitchFamily="34" charset="-122"/>
              </a:rPr>
              <a:t>分类在于根据其特性将数据“分门别类”，所以在许多领域都有广泛的</a:t>
            </a:r>
            <a:r>
              <a:rPr kumimoji="1" lang="zh-CN" altLang="en-US" sz="1800" dirty="0" smtClean="0">
                <a:latin typeface="微软雅黑" panose="020B0503020204020204" pitchFamily="34" charset="-122"/>
                <a:ea typeface="微软雅黑" panose="020B0503020204020204" pitchFamily="34" charset="-122"/>
              </a:rPr>
              <a:t>应用</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a:latin typeface="微软雅黑" panose="020B0503020204020204" pitchFamily="34" charset="-122"/>
                <a:ea typeface="微软雅黑" panose="020B0503020204020204" pitchFamily="34" charset="-122"/>
              </a:rPr>
              <a:t>在银行业务中，构建一个客户分类模型，按</a:t>
            </a:r>
            <a:r>
              <a:rPr kumimoji="1" lang="zh-CN" altLang="en-US" sz="1800" dirty="0" smtClean="0">
                <a:latin typeface="微软雅黑" panose="020B0503020204020204" pitchFamily="34" charset="-122"/>
                <a:ea typeface="微软雅黑" panose="020B0503020204020204" pitchFamily="34" charset="-122"/>
              </a:rPr>
              <a:t>客户贷款</a:t>
            </a:r>
            <a:r>
              <a:rPr kumimoji="1" lang="zh-CN" altLang="en-US" sz="1800" dirty="0">
                <a:latin typeface="微软雅黑" panose="020B0503020204020204" pitchFamily="34" charset="-122"/>
                <a:ea typeface="微软雅黑" panose="020B0503020204020204" pitchFamily="34" charset="-122"/>
              </a:rPr>
              <a:t>风险的大小进行</a:t>
            </a:r>
            <a:r>
              <a:rPr kumimoji="1" lang="zh-CN" altLang="en-US" sz="1800" dirty="0" smtClean="0">
                <a:latin typeface="微软雅黑" panose="020B0503020204020204" pitchFamily="34" charset="-122"/>
                <a:ea typeface="微软雅黑" panose="020B0503020204020204" pitchFamily="34" charset="-122"/>
              </a:rPr>
              <a:t>分类</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a:latin typeface="微软雅黑" panose="020B0503020204020204" pitchFamily="34" charset="-122"/>
                <a:ea typeface="微软雅黑" panose="020B0503020204020204" pitchFamily="34" charset="-122"/>
              </a:rPr>
              <a:t>图像处理中，分类可以用来检测图像中是否有人脸出现，动物类别</a:t>
            </a:r>
            <a:r>
              <a:rPr kumimoji="1" lang="zh-CN" altLang="en-US" sz="1800" dirty="0" smtClean="0">
                <a:latin typeface="微软雅黑" panose="020B0503020204020204" pitchFamily="34" charset="-122"/>
                <a:ea typeface="微软雅黑" panose="020B0503020204020204" pitchFamily="34" charset="-122"/>
              </a:rPr>
              <a:t>等</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9888758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机器学习算法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分类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应用</a:t>
            </a:r>
            <a:endParaRPr kumimoji="1" lang="zh-CN" altLang="en-US" sz="2000" b="1" dirty="0" smtClean="0">
              <a:latin typeface="微软雅黑" panose="020B0503020204020204" pitchFamily="34" charset="-122"/>
              <a:ea typeface="微软雅黑" panose="020B0503020204020204" pitchFamily="34" charset="-122"/>
            </a:endParaRPr>
          </a:p>
          <a:p>
            <a:pPr lvl="1">
              <a:lnSpc>
                <a:spcPct val="150000"/>
              </a:lnSpc>
            </a:pPr>
            <a:r>
              <a:rPr kumimoji="1" lang="zh-CN" altLang="en-US" sz="1800" dirty="0" smtClean="0">
                <a:latin typeface="微软雅黑" panose="020B0503020204020204" pitchFamily="34" charset="-122"/>
                <a:ea typeface="微软雅黑" panose="020B0503020204020204" pitchFamily="34" charset="-122"/>
              </a:rPr>
              <a:t>手写</a:t>
            </a:r>
            <a:r>
              <a:rPr kumimoji="1" lang="zh-CN" altLang="en-US" sz="1800" dirty="0">
                <a:latin typeface="微软雅黑" panose="020B0503020204020204" pitchFamily="34" charset="-122"/>
                <a:ea typeface="微软雅黑" panose="020B0503020204020204" pitchFamily="34" charset="-122"/>
              </a:rPr>
              <a:t>识别中，分类可以用于识别手写的</a:t>
            </a:r>
            <a:r>
              <a:rPr kumimoji="1" lang="zh-CN" altLang="en-US" sz="1800" dirty="0" smtClean="0">
                <a:latin typeface="微软雅黑" panose="020B0503020204020204" pitchFamily="34" charset="-122"/>
                <a:ea typeface="微软雅黑" panose="020B0503020204020204" pitchFamily="34" charset="-122"/>
              </a:rPr>
              <a:t>数字</a:t>
            </a:r>
            <a:endParaRPr kumimoji="1" lang="zh-CN" altLang="en-US" sz="1800"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a:latin typeface="微软雅黑" panose="020B0503020204020204" pitchFamily="34" charset="-122"/>
                <a:ea typeface="微软雅黑" panose="020B0503020204020204" pitchFamily="34" charset="-122"/>
              </a:rPr>
              <a:t>文本分类，这里的文本可以是新闻报道、网页、电子邮件、学术论文</a:t>
            </a:r>
            <a:endParaRPr kumimoji="1" lang="zh-CN" altLang="en-US" sz="1800" dirty="0">
              <a:solidFill>
                <a:schemeClr val="accent6">
                  <a:lumMod val="75000"/>
                </a:schemeClr>
              </a:solidFill>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863317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机器学习算法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回归</a:t>
            </a:r>
            <a:endParaRPr kumimoji="1" lang="zh-CN" altLang="en-US"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115616" y="2092871"/>
            <a:ext cx="7154000" cy="3990279"/>
          </a:xfrm>
          <a:prstGeom prst="rect">
            <a:avLst/>
          </a:prstGeom>
        </p:spPr>
      </p:pic>
    </p:spTree>
    <p:extLst>
      <p:ext uri="{BB962C8B-B14F-4D97-AF65-F5344CB8AC3E}">
        <p14:creationId xmlns:p14="http://schemas.microsoft.com/office/powerpoint/2010/main" val="1421411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机器学习基础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机器学习算法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回归</a:t>
            </a:r>
            <a:endParaRPr kumimoji="1" lang="zh-CN" altLang="en-US"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zh-CN" altLang="en-US" sz="2000" dirty="0" smtClean="0">
                <a:latin typeface="微软雅黑" pitchFamily="34" charset="-122"/>
                <a:ea typeface="微软雅黑" pitchFamily="34" charset="-122"/>
              </a:rPr>
              <a:t>回归</a:t>
            </a:r>
            <a:r>
              <a:rPr lang="zh-CN" altLang="en-US" sz="2000" dirty="0">
                <a:latin typeface="微软雅黑" pitchFamily="34" charset="-122"/>
                <a:ea typeface="微软雅黑" pitchFamily="34" charset="-122"/>
              </a:rPr>
              <a:t>是监督学习的另一个重要问题。回归用于预测输入变量和输出变量之间的关系，输出是</a:t>
            </a:r>
            <a:r>
              <a:rPr lang="zh-CN" altLang="en-US" sz="2000" b="1" dirty="0">
                <a:solidFill>
                  <a:srgbClr val="FF0000"/>
                </a:solidFill>
                <a:latin typeface="微软雅黑" pitchFamily="34" charset="-122"/>
                <a:ea typeface="微软雅黑" pitchFamily="34" charset="-122"/>
              </a:rPr>
              <a:t>连续型</a:t>
            </a:r>
            <a:r>
              <a:rPr lang="zh-CN" altLang="en-US" sz="2000" dirty="0">
                <a:latin typeface="微软雅黑" pitchFamily="34" charset="-122"/>
                <a:ea typeface="微软雅黑" pitchFamily="34" charset="-122"/>
              </a:rPr>
              <a:t>的值。</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1999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5123"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5124"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5125" name="Rectangle 3"/>
          <p:cNvSpPr>
            <a:spLocks noGrp="1" noChangeArrowheads="1"/>
          </p:cNvSpPr>
          <p:nvPr>
            <p:ph type="body" idx="1"/>
          </p:nvPr>
        </p:nvSpPr>
        <p:spPr>
          <a:xfrm>
            <a:off x="785813" y="1143000"/>
            <a:ext cx="7678737" cy="4143375"/>
          </a:xfrm>
          <a:noFill/>
        </p:spPr>
        <p:txBody>
          <a:bodyPr/>
          <a:lstStyle/>
          <a:p>
            <a:pPr eaLnBrk="1" hangingPunct="1"/>
            <a:r>
              <a:rPr lang="zh-CN" altLang="en-US" dirty="0" smtClean="0">
                <a:latin typeface="微软雅黑" pitchFamily="34" charset="-122"/>
                <a:ea typeface="微软雅黑" pitchFamily="34" charset="-122"/>
              </a:rPr>
              <a:t>教学目标</a:t>
            </a:r>
            <a:endParaRPr lang="en-US" altLang="zh-CN" b="0" dirty="0" smtClean="0">
              <a:latin typeface="微软雅黑" pitchFamily="34" charset="-122"/>
              <a:ea typeface="微软雅黑" pitchFamily="34" charset="-122"/>
            </a:endParaRPr>
          </a:p>
          <a:p>
            <a:pPr lvl="1">
              <a:lnSpc>
                <a:spcPct val="150000"/>
              </a:lnSpc>
            </a:pPr>
            <a:r>
              <a:rPr lang="zh-CN" altLang="en-US" sz="1800" dirty="0" smtClean="0">
                <a:latin typeface="微软雅黑" pitchFamily="34" charset="-122"/>
                <a:ea typeface="微软雅黑" pitchFamily="34" charset="-122"/>
              </a:rPr>
              <a:t>了解机器学习的概念，应用场景</a:t>
            </a:r>
            <a:endParaRPr lang="en-US" altLang="zh-CN" sz="1800" dirty="0" smtClean="0">
              <a:latin typeface="微软雅黑" pitchFamily="34" charset="-122"/>
              <a:ea typeface="微软雅黑" pitchFamily="34" charset="-122"/>
            </a:endParaRPr>
          </a:p>
          <a:p>
            <a:pPr lvl="1">
              <a:lnSpc>
                <a:spcPct val="150000"/>
              </a:lnSpc>
            </a:pPr>
            <a:r>
              <a:rPr lang="zh-CN" altLang="en-US" sz="1800" dirty="0" smtClean="0">
                <a:latin typeface="微软雅黑" pitchFamily="34" charset="-122"/>
                <a:ea typeface="微软雅黑" pitchFamily="34" charset="-122"/>
              </a:rPr>
              <a:t>数据分类，来源，可用数据集</a:t>
            </a:r>
            <a:endParaRPr lang="en-US" altLang="zh-CN" sz="1800" dirty="0" smtClean="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特征</a:t>
            </a:r>
            <a:r>
              <a:rPr lang="zh-CN" altLang="en-US" sz="1800" dirty="0" smtClean="0">
                <a:latin typeface="微软雅黑" pitchFamily="34" charset="-122"/>
                <a:ea typeface="微软雅黑" pitchFamily="34" charset="-122"/>
              </a:rPr>
              <a:t>工程，</a:t>
            </a:r>
            <a:r>
              <a:rPr lang="en-US" altLang="zh-CN" sz="1800" dirty="0" err="1" smtClean="0">
                <a:latin typeface="微软雅黑" pitchFamily="34" charset="-122"/>
                <a:ea typeface="微软雅黑" pitchFamily="34" charset="-122"/>
              </a:rPr>
              <a:t>scikit</a:t>
            </a:r>
            <a:r>
              <a:rPr lang="en-US" altLang="zh-CN" sz="1800" dirty="0" smtClean="0">
                <a:latin typeface="微软雅黑" pitchFamily="34" charset="-122"/>
                <a:ea typeface="微软雅黑" pitchFamily="34" charset="-122"/>
              </a:rPr>
              <a:t>-learn</a:t>
            </a:r>
            <a:r>
              <a:rPr lang="zh-CN" altLang="en-US" sz="1800" dirty="0" smtClean="0">
                <a:latin typeface="微软雅黑" pitchFamily="34" charset="-122"/>
                <a:ea typeface="微软雅黑" pitchFamily="34" charset="-122"/>
              </a:rPr>
              <a:t>库</a:t>
            </a:r>
            <a:endParaRPr lang="en-US" altLang="zh-CN" sz="1800" dirty="0" smtClean="0">
              <a:latin typeface="微软雅黑" pitchFamily="34" charset="-122"/>
              <a:ea typeface="微软雅黑" pitchFamily="34" charset="-122"/>
            </a:endParaRPr>
          </a:p>
          <a:p>
            <a:pPr lvl="1">
              <a:lnSpc>
                <a:spcPct val="150000"/>
              </a:lnSpc>
            </a:pPr>
            <a:r>
              <a:rPr lang="zh-CN" altLang="en-US" sz="1800" dirty="0" smtClean="0">
                <a:latin typeface="微软雅黑" pitchFamily="34" charset="-122"/>
                <a:ea typeface="微软雅黑" pitchFamily="34" charset="-122"/>
              </a:rPr>
              <a:t>特征抽取：字典特征抽取，文本特征抽取</a:t>
            </a:r>
            <a:endParaRPr lang="en-US" altLang="zh-CN" sz="1800" dirty="0" smtClean="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特征处理</a:t>
            </a:r>
            <a:r>
              <a:rPr lang="zh-CN" altLang="en-US" sz="1800" dirty="0" smtClean="0">
                <a:latin typeface="微软雅黑" pitchFamily="34" charset="-122"/>
                <a:ea typeface="微软雅黑" pitchFamily="34" charset="-122"/>
              </a:rPr>
              <a:t>：归一化，标准化，缺失值处理</a:t>
            </a:r>
            <a:endParaRPr lang="en-US" altLang="zh-CN" sz="1800" dirty="0" smtClean="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特征的</a:t>
            </a:r>
            <a:r>
              <a:rPr lang="zh-CN" altLang="en-US" sz="1800" dirty="0" smtClean="0">
                <a:latin typeface="微软雅黑" pitchFamily="34" charset="-122"/>
                <a:ea typeface="微软雅黑" pitchFamily="34" charset="-122"/>
              </a:rPr>
              <a:t>选择：删除低</a:t>
            </a:r>
            <a:r>
              <a:rPr lang="zh-CN" altLang="en-US" sz="1800" dirty="0">
                <a:latin typeface="微软雅黑" pitchFamily="34" charset="-122"/>
                <a:ea typeface="微软雅黑" pitchFamily="34" charset="-122"/>
              </a:rPr>
              <a:t>方差，降</a:t>
            </a:r>
            <a:r>
              <a:rPr lang="zh-CN" altLang="en-US" sz="1800" dirty="0" smtClean="0">
                <a:latin typeface="微软雅黑" pitchFamily="34" charset="-122"/>
                <a:ea typeface="微软雅黑" pitchFamily="34" charset="-122"/>
              </a:rPr>
              <a:t>维</a:t>
            </a:r>
            <a:endParaRPr lang="en-US" altLang="zh-CN" sz="18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zh-CN" altLang="en-US"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kumimoji="1" lang="zh-CN" altLang="en-US" sz="1800" b="1" dirty="0" smtClean="0">
                <a:latin typeface="微软雅黑" panose="020B0503020204020204" pitchFamily="34" charset="-122"/>
                <a:ea typeface="微软雅黑" panose="020B0503020204020204" pitchFamily="34" charset="-122"/>
              </a:rPr>
              <a:t>机器学习基础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机器学习算法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回归 </a:t>
            </a:r>
            <a:r>
              <a:rPr kumimoji="1" lang="en-US" altLang="zh-CN" sz="1800" b="1" dirty="0" smtClean="0">
                <a:latin typeface="微软雅黑" panose="020B0503020204020204" pitchFamily="34" charset="-122"/>
                <a:ea typeface="微软雅黑" panose="020B0503020204020204" pitchFamily="34" charset="-122"/>
              </a:rPr>
              <a:t>– </a:t>
            </a:r>
            <a:r>
              <a:rPr kumimoji="1" lang="zh-CN" altLang="en-US" sz="1800" b="1" dirty="0" smtClean="0">
                <a:latin typeface="微软雅黑" panose="020B0503020204020204" pitchFamily="34" charset="-122"/>
                <a:ea typeface="微软雅黑" panose="020B0503020204020204" pitchFamily="34" charset="-122"/>
              </a:rPr>
              <a:t>应用</a:t>
            </a:r>
            <a:endParaRPr kumimoji="1" lang="en-US" altLang="zh-CN" sz="18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zh-CN" altLang="en-US" sz="1800" dirty="0" smtClean="0">
                <a:latin typeface="微软雅黑" pitchFamily="34" charset="-122"/>
                <a:ea typeface="微软雅黑" pitchFamily="34" charset="-122"/>
              </a:rPr>
              <a:t>回归</a:t>
            </a:r>
            <a:r>
              <a:rPr lang="zh-CN" altLang="en-US" sz="1800" dirty="0">
                <a:latin typeface="微软雅黑" pitchFamily="34" charset="-122"/>
                <a:ea typeface="微软雅黑" pitchFamily="34" charset="-122"/>
              </a:rPr>
              <a:t>在多领域也有广泛的</a:t>
            </a:r>
            <a:r>
              <a:rPr lang="zh-CN" altLang="en-US" sz="1800" dirty="0" smtClean="0">
                <a:latin typeface="微软雅黑" pitchFamily="34" charset="-122"/>
                <a:ea typeface="微软雅黑" pitchFamily="34" charset="-122"/>
              </a:rPr>
              <a:t>应用</a:t>
            </a:r>
            <a:endParaRPr lang="zh-CN" altLang="en-US" sz="18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房价预测，根据某地历史房价数据，进行一个</a:t>
            </a:r>
            <a:r>
              <a:rPr lang="zh-CN" altLang="en-US" sz="1800" dirty="0" smtClean="0">
                <a:latin typeface="微软雅黑" pitchFamily="34" charset="-122"/>
                <a:ea typeface="微软雅黑" pitchFamily="34" charset="-122"/>
              </a:rPr>
              <a:t>预测</a:t>
            </a:r>
            <a:endParaRPr lang="zh-CN" altLang="en-US" sz="18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金融信息，每日股票走向</a:t>
            </a:r>
            <a:endParaRPr lang="en-US" altLang="zh-CN" sz="1800"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797837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a:solidFill>
                  <a:schemeClr val="accent5">
                    <a:lumMod val="10000"/>
                  </a:schemeClr>
                </a:solidFill>
                <a:latin typeface="微软雅黑" panose="020B0503020204020204" pitchFamily="34" charset="-122"/>
                <a:ea typeface="微软雅黑" panose="020B0503020204020204" pitchFamily="34" charset="-122"/>
              </a:rPr>
              <a:t>特征</a:t>
            </a: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工程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、特征工程是什么</a:t>
            </a:r>
          </a:p>
          <a:p>
            <a:pPr lvl="1">
              <a:lnSpc>
                <a:spcPct val="150000"/>
              </a:lnSpc>
              <a:defRPr/>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、特征工程的意义</a:t>
            </a:r>
          </a:p>
          <a:p>
            <a:pPr lvl="1">
              <a:lnSpc>
                <a:spcPct val="150000"/>
              </a:lnSpc>
              <a:defRPr/>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scikit</a:t>
            </a:r>
            <a:r>
              <a:rPr lang="en-US" altLang="zh-CN" sz="1800" dirty="0">
                <a:latin typeface="微软雅黑" panose="020B0503020204020204" pitchFamily="34" charset="-122"/>
                <a:ea typeface="微软雅黑" panose="020B0503020204020204" pitchFamily="34" charset="-122"/>
              </a:rPr>
              <a:t>-learn</a:t>
            </a:r>
            <a:r>
              <a:rPr lang="zh-CN" altLang="en-US" sz="1800" dirty="0">
                <a:latin typeface="微软雅黑" panose="020B0503020204020204" pitchFamily="34" charset="-122"/>
                <a:ea typeface="微软雅黑" panose="020B0503020204020204" pitchFamily="34" charset="-122"/>
              </a:rPr>
              <a:t>库介绍</a:t>
            </a:r>
          </a:p>
          <a:p>
            <a:pPr lvl="1">
              <a:lnSpc>
                <a:spcPct val="150000"/>
              </a:lnSpc>
              <a:defRPr/>
            </a:pP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、数据的特征抽取</a:t>
            </a:r>
          </a:p>
          <a:p>
            <a:pPr lvl="1">
              <a:lnSpc>
                <a:spcPct val="150000"/>
              </a:lnSpc>
              <a:defRPr/>
            </a:pP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、数据的特征处理</a:t>
            </a:r>
          </a:p>
          <a:p>
            <a:pPr lvl="1">
              <a:lnSpc>
                <a:spcPct val="150000"/>
              </a:lnSpc>
              <a:defRPr/>
            </a:pP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、数据的特征选择</a:t>
            </a:r>
          </a:p>
          <a:p>
            <a:pPr lvl="1">
              <a:lnSpc>
                <a:spcPct val="150000"/>
              </a:lnSpc>
              <a:defRPr/>
            </a:pP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、降</a:t>
            </a:r>
            <a:r>
              <a:rPr lang="zh-CN" altLang="en-US" sz="1800" dirty="0" smtClean="0">
                <a:latin typeface="微软雅黑" panose="020B0503020204020204" pitchFamily="34" charset="-122"/>
                <a:ea typeface="微软雅黑" panose="020B0503020204020204" pitchFamily="34" charset="-122"/>
              </a:rPr>
              <a:t>维</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8469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a:solidFill>
                  <a:schemeClr val="accent5">
                    <a:lumMod val="10000"/>
                  </a:schemeClr>
                </a:solidFill>
                <a:latin typeface="微软雅黑" panose="020B0503020204020204" pitchFamily="34" charset="-122"/>
                <a:ea typeface="微软雅黑" panose="020B0503020204020204" pitchFamily="34" charset="-122"/>
              </a:rPr>
              <a:t>特征</a:t>
            </a: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工程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特征工程是</a:t>
            </a:r>
            <a:r>
              <a:rPr lang="zh-CN" altLang="en-US" sz="1800" b="1" dirty="0" smtClean="0">
                <a:latin typeface="微软雅黑" panose="020B0503020204020204" pitchFamily="34" charset="-122"/>
                <a:ea typeface="微软雅黑" panose="020B0503020204020204" pitchFamily="34" charset="-122"/>
              </a:rPr>
              <a:t>什么？</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特征工程</a:t>
            </a:r>
            <a:r>
              <a:rPr lang="zh-CN" altLang="en-US" sz="1800" dirty="0" smtClean="0">
                <a:latin typeface="微软雅黑" panose="020B0503020204020204" pitchFamily="34" charset="-122"/>
                <a:ea typeface="微软雅黑" panose="020B0503020204020204" pitchFamily="34" charset="-122"/>
              </a:rPr>
              <a:t>本质</a:t>
            </a:r>
            <a:r>
              <a:rPr lang="zh-CN" altLang="en-US" sz="1800" dirty="0">
                <a:latin typeface="微软雅黑" panose="020B0503020204020204" pitchFamily="34" charset="-122"/>
                <a:ea typeface="微软雅黑" panose="020B0503020204020204" pitchFamily="34" charset="-122"/>
              </a:rPr>
              <a:t>是一项工程活动，目的是最大限度地从原始数据中提取特征以供算法和模型使用。</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特征</a:t>
            </a:r>
            <a:r>
              <a:rPr lang="zh-CN" altLang="en-US" sz="1800" b="1" dirty="0">
                <a:latin typeface="微软雅黑" panose="020B0503020204020204" pitchFamily="34" charset="-122"/>
                <a:ea typeface="微软雅黑" panose="020B0503020204020204" pitchFamily="34" charset="-122"/>
              </a:rPr>
              <a:t>工程的意义</a:t>
            </a:r>
          </a:p>
          <a:p>
            <a:pPr lvl="1">
              <a:lnSpc>
                <a:spcPct val="150000"/>
              </a:lnSpc>
              <a:defRPr/>
            </a:pPr>
            <a:r>
              <a:rPr lang="zh-CN" altLang="en-US" sz="1800" dirty="0">
                <a:latin typeface="微软雅黑" panose="020B0503020204020204" pitchFamily="34" charset="-122"/>
                <a:ea typeface="微软雅黑" panose="020B0503020204020204" pitchFamily="34" charset="-122"/>
              </a:rPr>
              <a:t>直接影响模型的预测结果</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7095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a:solidFill>
                  <a:schemeClr val="accent5">
                    <a:lumMod val="10000"/>
                  </a:schemeClr>
                </a:solidFill>
                <a:latin typeface="微软雅黑" panose="020B0503020204020204" pitchFamily="34" charset="-122"/>
                <a:ea typeface="微软雅黑" panose="020B0503020204020204" pitchFamily="34" charset="-122"/>
              </a:rPr>
              <a:t>特征</a:t>
            </a: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工程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en-US" altLang="zh-CN" sz="2000" b="1" dirty="0" err="1" smtClean="0">
                <a:latin typeface="微软雅黑" panose="020B0503020204020204" pitchFamily="34" charset="-122"/>
                <a:ea typeface="微软雅黑" panose="020B0503020204020204" pitchFamily="34" charset="-122"/>
              </a:rPr>
              <a:t>scikit</a:t>
            </a:r>
            <a:r>
              <a:rPr lang="en-US" altLang="zh-CN" sz="2000" b="1" dirty="0" smtClean="0">
                <a:latin typeface="微软雅黑" panose="020B0503020204020204" pitchFamily="34" charset="-122"/>
                <a:ea typeface="微软雅黑" panose="020B0503020204020204" pitchFamily="34" charset="-122"/>
              </a:rPr>
              <a:t>-learn</a:t>
            </a:r>
            <a:r>
              <a:rPr lang="zh-CN" altLang="en-US" sz="2000" b="1" dirty="0">
                <a:latin typeface="微软雅黑" panose="020B0503020204020204" pitchFamily="34" charset="-122"/>
                <a:ea typeface="微软雅黑" panose="020B0503020204020204" pitchFamily="34" charset="-122"/>
              </a:rPr>
              <a:t>库</a:t>
            </a:r>
          </a:p>
          <a:p>
            <a:pPr marL="285750" indent="-285750">
              <a:buFont typeface="Arial" charset="0"/>
              <a:buChar char="•"/>
            </a:pPr>
            <a:endParaRPr lang="en-US" altLang="zh-CN" sz="2000" dirty="0" smtClean="0"/>
          </a:p>
          <a:p>
            <a:pPr marL="285750" indent="-285750">
              <a:buFont typeface="Arial" charset="0"/>
              <a:buChar char="•"/>
            </a:pPr>
            <a:endParaRPr lang="en-US" altLang="zh-CN" sz="1800" dirty="0" smtClean="0"/>
          </a:p>
          <a:p>
            <a:pPr marL="685800" lvl="1">
              <a:lnSpc>
                <a:spcPct val="150000"/>
              </a:lnSpc>
              <a:buFont typeface="Arial" charset="0"/>
              <a:buChar char="•"/>
            </a:pPr>
            <a:r>
              <a:rPr lang="en-US" altLang="zh-CN" sz="1800" dirty="0" smtClean="0">
                <a:latin typeface="微软雅黑" panose="020B0503020204020204" pitchFamily="34" charset="-122"/>
                <a:ea typeface="微软雅黑" panose="020B0503020204020204" pitchFamily="34" charset="-122"/>
              </a:rPr>
              <a:t>Python</a:t>
            </a:r>
            <a:r>
              <a:rPr lang="zh-CN" altLang="en-US" sz="1800" dirty="0">
                <a:latin typeface="微软雅黑" panose="020B0503020204020204" pitchFamily="34" charset="-122"/>
                <a:ea typeface="微软雅黑" panose="020B0503020204020204" pitchFamily="34" charset="-122"/>
              </a:rPr>
              <a:t>语言的机器学习</a:t>
            </a:r>
            <a:r>
              <a:rPr lang="zh-CN" altLang="en-US" sz="1800" dirty="0">
                <a:solidFill>
                  <a:srgbClr val="FF0000"/>
                </a:solidFill>
                <a:latin typeface="微软雅黑" panose="020B0503020204020204" pitchFamily="34" charset="-122"/>
                <a:ea typeface="微软雅黑" panose="020B0503020204020204" pitchFamily="34" charset="-122"/>
              </a:rPr>
              <a:t>工具</a:t>
            </a:r>
          </a:p>
          <a:p>
            <a:pPr marL="685800"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Scikit</a:t>
            </a:r>
            <a:r>
              <a:rPr lang="en-US" altLang="zh-CN" sz="1800" dirty="0">
                <a:latin typeface="微软雅黑" panose="020B0503020204020204" pitchFamily="34" charset="-122"/>
                <a:ea typeface="微软雅黑" panose="020B0503020204020204" pitchFamily="34" charset="-122"/>
              </a:rPr>
              <a:t>-learn</a:t>
            </a:r>
            <a:r>
              <a:rPr lang="zh-CN" altLang="en-US" sz="1800" dirty="0">
                <a:latin typeface="微软雅黑" panose="020B0503020204020204" pitchFamily="34" charset="-122"/>
                <a:ea typeface="微软雅黑" panose="020B0503020204020204" pitchFamily="34" charset="-122"/>
              </a:rPr>
              <a:t>包括许多知名的</a:t>
            </a:r>
            <a:r>
              <a:rPr lang="zh-CN" altLang="en-US" sz="1800" dirty="0">
                <a:solidFill>
                  <a:srgbClr val="FF0000"/>
                </a:solidFill>
                <a:latin typeface="微软雅黑" panose="020B0503020204020204" pitchFamily="34" charset="-122"/>
                <a:ea typeface="微软雅黑" panose="020B0503020204020204" pitchFamily="34" charset="-122"/>
              </a:rPr>
              <a:t>机器学习算法</a:t>
            </a:r>
            <a:r>
              <a:rPr lang="zh-CN" altLang="en-US" sz="1800" dirty="0">
                <a:latin typeface="微软雅黑" panose="020B0503020204020204" pitchFamily="34" charset="-122"/>
                <a:ea typeface="微软雅黑" panose="020B0503020204020204" pitchFamily="34" charset="-122"/>
              </a:rPr>
              <a:t>的实现</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Scikit</a:t>
            </a:r>
            <a:r>
              <a:rPr lang="en-US" altLang="zh-CN" sz="1800" dirty="0">
                <a:latin typeface="微软雅黑" panose="020B0503020204020204" pitchFamily="34" charset="-122"/>
                <a:ea typeface="微软雅黑" panose="020B0503020204020204" pitchFamily="34" charset="-122"/>
              </a:rPr>
              <a:t>-learn</a:t>
            </a:r>
            <a:r>
              <a:rPr lang="zh-CN" altLang="en-US" sz="1800" dirty="0">
                <a:latin typeface="微软雅黑" panose="020B0503020204020204" pitchFamily="34" charset="-122"/>
                <a:ea typeface="微软雅黑" panose="020B0503020204020204" pitchFamily="34" charset="-122"/>
              </a:rPr>
              <a:t>文档完善，容易上手，丰富的</a:t>
            </a:r>
            <a:r>
              <a:rPr lang="en-US" altLang="zh-CN" sz="1800" dirty="0">
                <a:latin typeface="微软雅黑" panose="020B0503020204020204" pitchFamily="34" charset="-122"/>
                <a:ea typeface="微软雅黑" panose="020B0503020204020204" pitchFamily="34" charset="-122"/>
              </a:rPr>
              <a:t>API</a:t>
            </a:r>
            <a:r>
              <a:rPr lang="zh-CN" altLang="en-US" sz="1800" dirty="0">
                <a:latin typeface="微软雅黑" panose="020B0503020204020204" pitchFamily="34" charset="-122"/>
                <a:ea typeface="微软雅黑" panose="020B0503020204020204" pitchFamily="34" charset="-122"/>
              </a:rPr>
              <a:t>，使其在学术界颇受欢迎。</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Arial" charset="0"/>
              <a:buChar char="•"/>
            </a:pPr>
            <a:r>
              <a:rPr lang="zh-CN" altLang="en-US" sz="1800" dirty="0">
                <a:latin typeface="微软雅黑" panose="020B0503020204020204" pitchFamily="34" charset="-122"/>
                <a:ea typeface="微软雅黑" panose="020B0503020204020204" pitchFamily="34" charset="-122"/>
              </a:rPr>
              <a:t>目前稳定版本</a:t>
            </a:r>
            <a:r>
              <a:rPr lang="en-US" altLang="zh-CN" sz="1800" dirty="0">
                <a:latin typeface="微软雅黑" panose="020B0503020204020204" pitchFamily="34" charset="-122"/>
                <a:ea typeface="微软雅黑" panose="020B0503020204020204" pitchFamily="34" charset="-122"/>
              </a:rPr>
              <a:t>0.18</a:t>
            </a: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579960" y="1802225"/>
            <a:ext cx="2349500" cy="711200"/>
          </a:xfrm>
          <a:prstGeom prst="rect">
            <a:avLst/>
          </a:prstGeom>
        </p:spPr>
      </p:pic>
    </p:spTree>
    <p:extLst>
      <p:ext uri="{BB962C8B-B14F-4D97-AF65-F5344CB8AC3E}">
        <p14:creationId xmlns:p14="http://schemas.microsoft.com/office/powerpoint/2010/main" val="3769914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a:solidFill>
                  <a:schemeClr val="accent5">
                    <a:lumMod val="10000"/>
                  </a:schemeClr>
                </a:solidFill>
                <a:latin typeface="微软雅黑" panose="020B0503020204020204" pitchFamily="34" charset="-122"/>
                <a:ea typeface="微软雅黑" panose="020B0503020204020204" pitchFamily="34" charset="-122"/>
              </a:rPr>
              <a:t>特征</a:t>
            </a: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工程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安装</a:t>
            </a:r>
            <a:endParaRPr lang="en-US" altLang="zh-CN" sz="1800" dirty="0" smtClean="0"/>
          </a:p>
          <a:p>
            <a:pPr marL="685800" lvl="1">
              <a:lnSpc>
                <a:spcPct val="150000"/>
              </a:lnSpc>
              <a:buFont typeface="Arial" charset="0"/>
              <a:buChar char="•"/>
            </a:pPr>
            <a:r>
              <a:rPr lang="en-US" altLang="zh-CN" sz="1800" dirty="0" smtClean="0">
                <a:solidFill>
                  <a:srgbClr val="333333"/>
                </a:solidFill>
                <a:latin typeface="微软雅黑" panose="020B0503020204020204" pitchFamily="34" charset="-122"/>
                <a:ea typeface="微软雅黑" panose="020B0503020204020204" pitchFamily="34" charset="-122"/>
              </a:rPr>
              <a:t>1</a:t>
            </a:r>
            <a:r>
              <a:rPr lang="zh-CN" altLang="en-US" sz="1800" dirty="0" smtClean="0">
                <a:solidFill>
                  <a:srgbClr val="333333"/>
                </a:solidFill>
                <a:latin typeface="微软雅黑" panose="020B0503020204020204" pitchFamily="34" charset="-122"/>
                <a:ea typeface="微软雅黑" panose="020B0503020204020204" pitchFamily="34" charset="-122"/>
              </a:rPr>
              <a:t>、创建</a:t>
            </a:r>
            <a:r>
              <a:rPr lang="zh-CN" altLang="en-US" sz="1800" dirty="0">
                <a:solidFill>
                  <a:srgbClr val="333333"/>
                </a:solidFill>
                <a:latin typeface="微软雅黑" panose="020B0503020204020204" pitchFamily="34" charset="-122"/>
                <a:ea typeface="微软雅黑" panose="020B0503020204020204" pitchFamily="34" charset="-122"/>
              </a:rPr>
              <a:t>一个基于</a:t>
            </a:r>
            <a:r>
              <a:rPr lang="en-US" altLang="zh-CN" sz="1800" dirty="0">
                <a:solidFill>
                  <a:srgbClr val="333333"/>
                </a:solidFill>
                <a:latin typeface="微软雅黑" panose="020B0503020204020204" pitchFamily="34" charset="-122"/>
                <a:ea typeface="微软雅黑" panose="020B0503020204020204" pitchFamily="34" charset="-122"/>
              </a:rPr>
              <a:t>Python3</a:t>
            </a:r>
            <a:r>
              <a:rPr lang="zh-CN" altLang="en-US" sz="1800" dirty="0">
                <a:solidFill>
                  <a:srgbClr val="333333"/>
                </a:solidFill>
                <a:latin typeface="微软雅黑" panose="020B0503020204020204" pitchFamily="34" charset="-122"/>
                <a:ea typeface="微软雅黑" panose="020B0503020204020204" pitchFamily="34" charset="-122"/>
              </a:rPr>
              <a:t>的虚拟</a:t>
            </a:r>
            <a:r>
              <a:rPr lang="zh-CN" altLang="en-US" sz="1800" dirty="0" smtClean="0">
                <a:solidFill>
                  <a:srgbClr val="333333"/>
                </a:solidFill>
                <a:latin typeface="微软雅黑" panose="020B0503020204020204" pitchFamily="34" charset="-122"/>
                <a:ea typeface="微软雅黑" panose="020B0503020204020204" pitchFamily="34" charset="-122"/>
              </a:rPr>
              <a:t>环境</a:t>
            </a:r>
            <a:endParaRPr lang="en-US" altLang="zh-CN" sz="1800" dirty="0" smtClean="0">
              <a:solidFill>
                <a:srgbClr val="333333"/>
              </a:solidFill>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mkvirtualenv</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env2</a:t>
            </a:r>
            <a:endParaRPr lang="en-US" altLang="zh-CN" sz="1800" dirty="0">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lang="en-US" altLang="zh-CN" sz="1800" dirty="0" smtClean="0">
                <a:latin typeface="微软雅黑" panose="020B0503020204020204" pitchFamily="34" charset="-122"/>
                <a:ea typeface="微软雅黑" panose="020B0503020204020204" pitchFamily="34" charset="-122"/>
              </a:rPr>
              <a:t>2</a:t>
            </a:r>
            <a:r>
              <a:rPr lang="zh-CN" altLang="en-US" sz="1800" dirty="0" smtClean="0">
                <a:latin typeface="微软雅黑" panose="020B0503020204020204" pitchFamily="34" charset="-122"/>
                <a:ea typeface="微软雅黑" panose="020B0503020204020204" pitchFamily="34" charset="-122"/>
              </a:rPr>
              <a:t>、在虚拟</a:t>
            </a:r>
            <a:r>
              <a:rPr lang="zh-CN" altLang="en-US" sz="1800" dirty="0">
                <a:latin typeface="微软雅黑" panose="020B0503020204020204" pitchFamily="34" charset="-122"/>
                <a:ea typeface="微软雅黑" panose="020B0503020204020204" pitchFamily="34" charset="-122"/>
              </a:rPr>
              <a:t>环境当中运行以下</a:t>
            </a:r>
            <a:r>
              <a:rPr lang="zh-CN" altLang="en-US" sz="1800" dirty="0" smtClean="0">
                <a:latin typeface="微软雅黑" panose="020B0503020204020204" pitchFamily="34" charset="-122"/>
                <a:ea typeface="微软雅黑" panose="020B0503020204020204" pitchFamily="34" charset="-122"/>
              </a:rPr>
              <a:t>命令</a:t>
            </a:r>
            <a:endParaRPr lang="zh-CN" altLang="en-US" sz="1800" dirty="0">
              <a:latin typeface="微软雅黑" panose="020B0503020204020204" pitchFamily="34" charset="-122"/>
              <a:ea typeface="微软雅黑" panose="020B0503020204020204" pitchFamily="34" charset="-122"/>
            </a:endParaRPr>
          </a:p>
          <a:p>
            <a:pPr lvl="1">
              <a:lnSpc>
                <a:spcPct val="150000"/>
              </a:lnSpc>
            </a:pPr>
            <a:r>
              <a:rPr lang="en-US" altLang="zh-CN" sz="1800" dirty="0" smtClean="0">
                <a:latin typeface="微软雅黑" panose="020B0503020204020204" pitchFamily="34" charset="-122"/>
                <a:ea typeface="微软雅黑" panose="020B0503020204020204" pitchFamily="34" charset="-122"/>
              </a:rPr>
              <a:t>pip </a:t>
            </a:r>
            <a:r>
              <a:rPr lang="en-US" altLang="zh-CN" sz="1800" dirty="0">
                <a:latin typeface="微软雅黑" panose="020B0503020204020204" pitchFamily="34" charset="-122"/>
                <a:ea typeface="微软雅黑" panose="020B0503020204020204" pitchFamily="34" charset="-122"/>
              </a:rPr>
              <a:t>install </a:t>
            </a:r>
            <a:r>
              <a:rPr lang="en-US" altLang="zh-CN" sz="1800" dirty="0" err="1">
                <a:latin typeface="微软雅黑" panose="020B0503020204020204" pitchFamily="34" charset="-122"/>
                <a:ea typeface="微软雅黑" panose="020B0503020204020204" pitchFamily="34" charset="-122"/>
              </a:rPr>
              <a:t>Scikit</a:t>
            </a:r>
            <a:r>
              <a:rPr lang="en-US" altLang="zh-CN" sz="1800" dirty="0">
                <a:latin typeface="微软雅黑" panose="020B0503020204020204" pitchFamily="34" charset="-122"/>
                <a:ea typeface="微软雅黑" panose="020B0503020204020204" pitchFamily="34" charset="-122"/>
              </a:rPr>
              <a:t>-learn </a:t>
            </a:r>
          </a:p>
          <a:p>
            <a:pPr marL="685800" lvl="1">
              <a:lnSpc>
                <a:spcPct val="150000"/>
              </a:lnSpc>
              <a:buFont typeface="Arial" charset="0"/>
              <a:buChar char="•"/>
            </a:pPr>
            <a:r>
              <a:rPr lang="en-US" altLang="zh-CN" sz="1800" dirty="0" smtClean="0">
                <a:latin typeface="微软雅黑" panose="020B0503020204020204" pitchFamily="34" charset="-122"/>
                <a:ea typeface="微软雅黑" panose="020B0503020204020204" pitchFamily="34" charset="-122"/>
              </a:rPr>
              <a:t>3</a:t>
            </a:r>
            <a:r>
              <a:rPr lang="zh-CN" altLang="en-US" sz="1800" dirty="0" smtClean="0">
                <a:latin typeface="微软雅黑" panose="020B0503020204020204" pitchFamily="34" charset="-122"/>
                <a:ea typeface="微软雅黑" panose="020B0503020204020204" pitchFamily="34" charset="-122"/>
              </a:rPr>
              <a:t>、通过</a:t>
            </a:r>
            <a:r>
              <a:rPr lang="zh-CN" altLang="en-US" sz="1800" dirty="0">
                <a:latin typeface="微软雅黑" panose="020B0503020204020204" pitchFamily="34" charset="-122"/>
                <a:ea typeface="微软雅黑" panose="020B0503020204020204" pitchFamily="34" charset="-122"/>
              </a:rPr>
              <a:t>导入命令查看是否可以使用</a:t>
            </a:r>
            <a:r>
              <a:rPr lang="zh-CN" altLang="en-US"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pPr lvl="1">
              <a:lnSpc>
                <a:spcPct val="150000"/>
              </a:lnSpc>
            </a:pPr>
            <a:r>
              <a:rPr lang="en-US" altLang="zh-CN" sz="1800" dirty="0">
                <a:latin typeface="微软雅黑" panose="020B0503020204020204" pitchFamily="34" charset="-122"/>
                <a:ea typeface="微软雅黑" panose="020B0503020204020204" pitchFamily="34" charset="-122"/>
              </a:rPr>
              <a:t>import </a:t>
            </a:r>
            <a:r>
              <a:rPr lang="en-US" altLang="zh-CN" sz="1800" dirty="0" err="1">
                <a:latin typeface="微软雅黑" panose="020B0503020204020204" pitchFamily="34" charset="-122"/>
                <a:ea typeface="微软雅黑" panose="020B0503020204020204" pitchFamily="34" charset="-122"/>
              </a:rPr>
              <a:t>sklearn</a:t>
            </a:r>
            <a:endParaRPr lang="zh-CN" altLang="en-US" sz="1800" dirty="0">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kumimoji="1" lang="zh-CN" altLang="en-US" sz="1800" dirty="0">
                <a:solidFill>
                  <a:srgbClr val="FF0000"/>
                </a:solidFill>
                <a:latin typeface="微软雅黑" panose="020B0503020204020204" pitchFamily="34" charset="-122"/>
                <a:ea typeface="微软雅黑" panose="020B0503020204020204" pitchFamily="34" charset="-122"/>
              </a:rPr>
              <a:t>注：安装</a:t>
            </a:r>
            <a:r>
              <a:rPr kumimoji="1" lang="en-US" altLang="zh-CN" sz="1800" dirty="0" err="1">
                <a:solidFill>
                  <a:srgbClr val="FF0000"/>
                </a:solidFill>
                <a:latin typeface="微软雅黑" panose="020B0503020204020204" pitchFamily="34" charset="-122"/>
                <a:ea typeface="微软雅黑" panose="020B0503020204020204" pitchFamily="34" charset="-122"/>
              </a:rPr>
              <a:t>scikit</a:t>
            </a:r>
            <a:r>
              <a:rPr kumimoji="1" lang="en-US" altLang="zh-CN" sz="1800" dirty="0">
                <a:solidFill>
                  <a:srgbClr val="FF0000"/>
                </a:solidFill>
                <a:latin typeface="微软雅黑" panose="020B0503020204020204" pitchFamily="34" charset="-122"/>
                <a:ea typeface="微软雅黑" panose="020B0503020204020204" pitchFamily="34" charset="-122"/>
              </a:rPr>
              <a:t>-learn</a:t>
            </a:r>
            <a:r>
              <a:rPr kumimoji="1" lang="zh-CN" altLang="en-US" sz="1800" dirty="0">
                <a:solidFill>
                  <a:srgbClr val="FF0000"/>
                </a:solidFill>
                <a:latin typeface="微软雅黑" panose="020B0503020204020204" pitchFamily="34" charset="-122"/>
                <a:ea typeface="微软雅黑" panose="020B0503020204020204" pitchFamily="34" charset="-122"/>
              </a:rPr>
              <a:t>需要</a:t>
            </a:r>
            <a:r>
              <a:rPr kumimoji="1" lang="en-US" altLang="zh-CN" sz="1800" dirty="0" err="1">
                <a:solidFill>
                  <a:srgbClr val="FF0000"/>
                </a:solidFill>
                <a:latin typeface="微软雅黑" panose="020B0503020204020204" pitchFamily="34" charset="-122"/>
                <a:ea typeface="微软雅黑" panose="020B0503020204020204" pitchFamily="34" charset="-122"/>
              </a:rPr>
              <a:t>Numpy,pandas,scipy</a:t>
            </a:r>
            <a:r>
              <a:rPr kumimoji="1" lang="zh-CN" altLang="en-US" sz="1800" dirty="0" smtClean="0">
                <a:solidFill>
                  <a:srgbClr val="FF0000"/>
                </a:solidFill>
                <a:latin typeface="微软雅黑" panose="020B0503020204020204" pitchFamily="34" charset="-122"/>
                <a:ea typeface="微软雅黑" panose="020B0503020204020204" pitchFamily="34" charset="-122"/>
              </a:rPr>
              <a:t>等</a:t>
            </a:r>
            <a:r>
              <a:rPr kumimoji="1" lang="zh-CN" altLang="en-US" sz="1800" dirty="0">
                <a:solidFill>
                  <a:srgbClr val="FF0000"/>
                </a:solidFill>
                <a:latin typeface="微软雅黑" panose="020B0503020204020204" pitchFamily="34" charset="-122"/>
                <a:ea typeface="微软雅黑" panose="020B0503020204020204" pitchFamily="34" charset="-122"/>
              </a:rPr>
              <a:t>库</a:t>
            </a:r>
          </a:p>
          <a:p>
            <a:pPr marL="685800" lvl="1">
              <a:lnSpc>
                <a:spcPct val="150000"/>
              </a:lnSpc>
              <a:buFont typeface="Arial" charset="0"/>
              <a:buChar cha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5018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en-US" altLang="zh-CN" dirty="0" err="1" smtClean="0">
                <a:solidFill>
                  <a:schemeClr val="accent5">
                    <a:lumMod val="10000"/>
                  </a:schemeClr>
                </a:solidFill>
                <a:latin typeface="微软雅黑" panose="020B0503020204020204" pitchFamily="34" charset="-122"/>
                <a:ea typeface="微软雅黑" panose="020B0503020204020204" pitchFamily="34" charset="-122"/>
              </a:rPr>
              <a:t>sklearn</a:t>
            </a:r>
            <a:r>
              <a:rPr lang="zh-CN" altLang="en-US" dirty="0">
                <a:solidFill>
                  <a:schemeClr val="accent5">
                    <a:lumMod val="10000"/>
                  </a:schemeClr>
                </a:solidFill>
                <a:latin typeface="微软雅黑" panose="020B0503020204020204" pitchFamily="34" charset="-122"/>
                <a:ea typeface="微软雅黑" panose="020B0503020204020204" pitchFamily="34" charset="-122"/>
              </a:rPr>
              <a:t>数据集与估计器</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en-US" altLang="zh-CN" sz="1800" b="1" dirty="0" err="1" smtClean="0">
                <a:latin typeface="微软雅黑" panose="020B0503020204020204" pitchFamily="34" charset="-122"/>
                <a:ea typeface="微软雅黑" panose="020B0503020204020204" pitchFamily="34" charset="-122"/>
              </a:rPr>
              <a:t>sklearn</a:t>
            </a:r>
            <a:r>
              <a:rPr lang="zh-CN" altLang="en-US" sz="1800" b="1" dirty="0">
                <a:latin typeface="微软雅黑" panose="020B0503020204020204" pitchFamily="34" charset="-122"/>
                <a:ea typeface="微软雅黑" panose="020B0503020204020204" pitchFamily="34" charset="-122"/>
              </a:rPr>
              <a:t>数据</a:t>
            </a:r>
            <a:r>
              <a:rPr lang="zh-CN" altLang="en-US" sz="1800" b="1" dirty="0" smtClean="0">
                <a:latin typeface="微软雅黑" panose="020B0503020204020204" pitchFamily="34" charset="-122"/>
                <a:ea typeface="微软雅黑" panose="020B0503020204020204" pitchFamily="34" charset="-122"/>
              </a:rPr>
              <a:t>集 </a:t>
            </a:r>
            <a:r>
              <a:rPr lang="en-US" altLang="zh-CN" sz="1800" b="1" dirty="0">
                <a:latin typeface="微软雅黑" panose="020B0503020204020204" pitchFamily="34" charset="-122"/>
                <a:ea typeface="微软雅黑" panose="020B0503020204020204" pitchFamily="34" charset="-122"/>
              </a:rPr>
              <a:t>– API </a:t>
            </a:r>
            <a:r>
              <a:rPr lang="en-US" altLang="zh-CN" sz="1800" b="1" dirty="0" smtClean="0">
                <a:latin typeface="微软雅黑" panose="020B0503020204020204" pitchFamily="34" charset="-122"/>
                <a:ea typeface="微软雅黑" panose="020B0503020204020204" pitchFamily="34" charset="-122"/>
              </a:rPr>
              <a:t>- </a:t>
            </a:r>
            <a:r>
              <a:rPr lang="zh-CN" altLang="en-US" sz="1800" b="1" dirty="0" smtClean="0">
                <a:latin typeface="微软雅黑" panose="020B0503020204020204" pitchFamily="34" charset="-122"/>
                <a:ea typeface="微软雅黑" panose="020B0503020204020204" pitchFamily="34" charset="-122"/>
              </a:rPr>
              <a:t>分割</a:t>
            </a:r>
            <a:endParaRPr lang="zh-CN" altLang="en-US" sz="1800" b="1" dirty="0">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sklearn.model_selection.train_test_split</a:t>
            </a:r>
            <a:r>
              <a:rPr lang="en-US" altLang="zh-CN" sz="1800" dirty="0">
                <a:latin typeface="微软雅黑" panose="020B0503020204020204" pitchFamily="34" charset="-122"/>
                <a:ea typeface="微软雅黑" panose="020B0503020204020204" pitchFamily="34" charset="-122"/>
              </a:rPr>
              <a:t>(</a:t>
            </a:r>
            <a:r>
              <a:rPr lang="en-US" altLang="zh-CN" sz="1800" i="1" dirty="0">
                <a:latin typeface="微软雅黑" panose="020B0503020204020204" pitchFamily="34" charset="-122"/>
                <a:ea typeface="微软雅黑" panose="020B0503020204020204" pitchFamily="34" charset="-122"/>
              </a:rPr>
              <a:t>*arrays</a:t>
            </a:r>
            <a:r>
              <a:rPr lang="en-US" altLang="zh-CN" sz="1800" dirty="0">
                <a:latin typeface="微软雅黑" panose="020B0503020204020204" pitchFamily="34" charset="-122"/>
                <a:ea typeface="微软雅黑" panose="020B0503020204020204" pitchFamily="34" charset="-122"/>
              </a:rPr>
              <a:t>, </a:t>
            </a:r>
            <a:r>
              <a:rPr lang="en-US" altLang="zh-CN" sz="1800" i="1" dirty="0">
                <a:latin typeface="微软雅黑" panose="020B0503020204020204" pitchFamily="34" charset="-122"/>
                <a:ea typeface="微软雅黑" panose="020B0503020204020204" pitchFamily="34" charset="-122"/>
              </a:rPr>
              <a:t>**options</a:t>
            </a:r>
            <a:r>
              <a:rPr lang="en-US" altLang="zh-CN" sz="1800" dirty="0" smtClean="0">
                <a:latin typeface="微软雅黑" panose="020B0503020204020204" pitchFamily="34" charset="-122"/>
                <a:ea typeface="微软雅黑" panose="020B0503020204020204" pitchFamily="34" charset="-122"/>
              </a:rPr>
              <a:t>)</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b="1" dirty="0" smtClean="0">
                <a:latin typeface="微软雅黑" panose="020B0503020204020204" pitchFamily="34" charset="-122"/>
                <a:ea typeface="微软雅黑" panose="020B0503020204020204" pitchFamily="34" charset="-122"/>
              </a:rPr>
              <a:t>参数说明</a:t>
            </a:r>
            <a:endParaRPr kumimoji="1" lang="en-US" altLang="zh-CN" sz="1800" b="1" dirty="0" smtClean="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en-US" altLang="zh-CN" sz="1800" dirty="0" smtClean="0">
                <a:latin typeface="微软雅黑" panose="020B0503020204020204" pitchFamily="34" charset="-122"/>
                <a:ea typeface="微软雅黑" panose="020B0503020204020204" pitchFamily="34" charset="-122"/>
              </a:rPr>
              <a:t>X</a:t>
            </a:r>
            <a:r>
              <a:rPr kumimoji="1" lang="en-US" altLang="zh-CN" sz="1800" dirty="0">
                <a:latin typeface="微软雅黑" panose="020B0503020204020204" pitchFamily="34" charset="-122"/>
                <a:ea typeface="微软雅黑" panose="020B0503020204020204" pitchFamily="34" charset="-122"/>
              </a:rPr>
              <a:t>	</a:t>
            </a:r>
            <a:r>
              <a:rPr kumimoji="1" lang="zh-CN" altLang="en-US" sz="1800" dirty="0">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数据</a:t>
            </a:r>
            <a:r>
              <a:rPr kumimoji="1" lang="zh-CN" altLang="en-US" sz="1800" dirty="0">
                <a:latin typeface="微软雅黑" panose="020B0503020204020204" pitchFamily="34" charset="-122"/>
                <a:ea typeface="微软雅黑" panose="020B0503020204020204" pitchFamily="34" charset="-122"/>
              </a:rPr>
              <a:t>集的特征值</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en-US" altLang="zh-CN" sz="1800" dirty="0">
                <a:latin typeface="微软雅黑" panose="020B0503020204020204" pitchFamily="34" charset="-122"/>
                <a:ea typeface="微软雅黑" panose="020B0503020204020204" pitchFamily="34" charset="-122"/>
              </a:rPr>
              <a:t>y        </a:t>
            </a:r>
            <a:r>
              <a:rPr kumimoji="1" lang="zh-CN" altLang="en-US" sz="1800" dirty="0">
                <a:latin typeface="微软雅黑" panose="020B0503020204020204" pitchFamily="34" charset="-122"/>
                <a:ea typeface="微软雅黑" panose="020B0503020204020204" pitchFamily="34" charset="-122"/>
              </a:rPr>
              <a:t>数据集的标签值</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en-US" altLang="zh-CN" sz="1800" dirty="0" err="1">
                <a:latin typeface="微软雅黑" panose="020B0503020204020204" pitchFamily="34" charset="-122"/>
                <a:ea typeface="微软雅黑" panose="020B0503020204020204" pitchFamily="34" charset="-122"/>
              </a:rPr>
              <a:t>test_size</a:t>
            </a:r>
            <a:r>
              <a:rPr kumimoji="1" lang="zh-CN" altLang="en-US" sz="1800" dirty="0">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测试</a:t>
            </a:r>
            <a:r>
              <a:rPr kumimoji="1" lang="zh-CN" altLang="en-US" sz="1800" dirty="0">
                <a:latin typeface="微软雅黑" panose="020B0503020204020204" pitchFamily="34" charset="-122"/>
                <a:ea typeface="微软雅黑" panose="020B0503020204020204" pitchFamily="34" charset="-122"/>
              </a:rPr>
              <a:t>集的大小，一般为</a:t>
            </a:r>
            <a:r>
              <a:rPr kumimoji="1" lang="en-US" altLang="zh-CN" sz="1800" dirty="0">
                <a:latin typeface="微软雅黑" panose="020B0503020204020204" pitchFamily="34" charset="-122"/>
                <a:ea typeface="微软雅黑" panose="020B0503020204020204" pitchFamily="34" charset="-122"/>
              </a:rPr>
              <a:t>float</a:t>
            </a:r>
          </a:p>
          <a:p>
            <a:pPr lvl="2">
              <a:lnSpc>
                <a:spcPct val="150000"/>
              </a:lnSpc>
              <a:buFont typeface="Arial" charset="0"/>
              <a:buChar char="•"/>
            </a:pPr>
            <a:r>
              <a:rPr kumimoji="1" lang="en-US" altLang="zh-CN" sz="1800" dirty="0" err="1">
                <a:latin typeface="微软雅黑" panose="020B0503020204020204" pitchFamily="34" charset="-122"/>
                <a:ea typeface="微软雅黑" panose="020B0503020204020204" pitchFamily="34" charset="-122"/>
              </a:rPr>
              <a:t>random_state</a:t>
            </a:r>
            <a:r>
              <a:rPr kumimoji="1" lang="en-US" altLang="zh-CN" sz="1800" dirty="0">
                <a:latin typeface="微软雅黑" panose="020B0503020204020204" pitchFamily="34" charset="-122"/>
                <a:ea typeface="微软雅黑" panose="020B0503020204020204" pitchFamily="34" charset="-122"/>
              </a:rPr>
              <a:t>  </a:t>
            </a:r>
            <a:r>
              <a:rPr kumimoji="1" lang="zh-CN" altLang="en-US" sz="1800" dirty="0" smtClean="0">
                <a:latin typeface="微软雅黑" panose="020B0503020204020204" pitchFamily="34" charset="-122"/>
                <a:ea typeface="微软雅黑" panose="020B0503020204020204" pitchFamily="34" charset="-122"/>
              </a:rPr>
              <a:t>随机数</a:t>
            </a:r>
            <a:r>
              <a:rPr kumimoji="1" lang="zh-CN" altLang="en-US" sz="1800" dirty="0">
                <a:latin typeface="微软雅黑" panose="020B0503020204020204" pitchFamily="34" charset="-122"/>
                <a:ea typeface="微软雅黑" panose="020B0503020204020204" pitchFamily="34" charset="-122"/>
              </a:rPr>
              <a:t>种子</a:t>
            </a:r>
            <a:r>
              <a:rPr kumimoji="1"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不同的种子会造成不同的随机</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采样结果。相同的种子采样结果相同</a:t>
            </a:r>
            <a:r>
              <a:rPr lang="zh-CN" altLang="en-US" sz="1800" dirty="0" smtClean="0">
                <a:latin typeface="微软雅黑" panose="020B0503020204020204" pitchFamily="34" charset="-122"/>
                <a:ea typeface="微软雅黑" panose="020B0503020204020204" pitchFamily="34" charset="-122"/>
              </a:rPr>
              <a:t>。</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en-US" altLang="zh-CN" sz="1800" dirty="0">
                <a:latin typeface="微软雅黑" panose="020B0503020204020204" pitchFamily="34" charset="-122"/>
                <a:ea typeface="微软雅黑" panose="020B0503020204020204" pitchFamily="34" charset="-122"/>
              </a:rPr>
              <a:t>return  </a:t>
            </a:r>
            <a:r>
              <a:rPr kumimoji="1" lang="zh-CN" altLang="en-US" sz="1800" dirty="0">
                <a:latin typeface="微软雅黑" panose="020B0503020204020204" pitchFamily="34" charset="-122"/>
                <a:ea typeface="微软雅黑" panose="020B0503020204020204" pitchFamily="34" charset="-122"/>
              </a:rPr>
              <a:t>训练集特征值，测试集特征值，训练标签，测试</a:t>
            </a:r>
            <a:r>
              <a:rPr kumimoji="1" lang="zh-CN" altLang="en-US" sz="1800" dirty="0" smtClean="0">
                <a:latin typeface="微软雅黑" panose="020B0503020204020204" pitchFamily="34" charset="-122"/>
                <a:ea typeface="微软雅黑" panose="020B0503020204020204" pitchFamily="34" charset="-122"/>
              </a:rPr>
              <a:t>标签</a:t>
            </a:r>
            <a:r>
              <a:rPr kumimoji="1" lang="en-US" altLang="zh-CN" sz="1800" dirty="0" smtClean="0">
                <a:latin typeface="微软雅黑" panose="020B0503020204020204" pitchFamily="34" charset="-122"/>
                <a:ea typeface="微软雅黑" panose="020B0503020204020204" pitchFamily="34" charset="-122"/>
              </a:rPr>
              <a:t>(</a:t>
            </a:r>
            <a:r>
              <a:rPr kumimoji="1" lang="zh-CN" altLang="en-US" sz="1800" dirty="0">
                <a:latin typeface="微软雅黑" panose="020B0503020204020204" pitchFamily="34" charset="-122"/>
                <a:ea typeface="微软雅黑" panose="020B0503020204020204" pitchFamily="34" charset="-122"/>
              </a:rPr>
              <a:t>默认随机取</a:t>
            </a:r>
            <a:r>
              <a:rPr kumimoji="1"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47814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1800" b="1" dirty="0">
                <a:latin typeface="微软雅黑" panose="020B0503020204020204" pitchFamily="34" charset="-122"/>
                <a:ea typeface="微软雅黑" panose="020B0503020204020204" pitchFamily="34" charset="-122"/>
              </a:rPr>
              <a:t>数据的特征抽取</a:t>
            </a:r>
          </a:p>
          <a:p>
            <a:pPr lvl="1">
              <a:lnSpc>
                <a:spcPct val="150000"/>
              </a:lnSpc>
            </a:pPr>
            <a:r>
              <a:rPr lang="zh-CN" altLang="en-US" sz="1800" dirty="0" smtClean="0">
                <a:latin typeface="微软雅黑" panose="020B0503020204020204" pitchFamily="34" charset="-122"/>
                <a:ea typeface="微软雅黑" panose="020B0503020204020204" pitchFamily="34" charset="-122"/>
              </a:rPr>
              <a:t>特征抽取</a:t>
            </a:r>
            <a:r>
              <a:rPr lang="zh-CN" altLang="en-US" sz="1800" dirty="0">
                <a:latin typeface="微软雅黑" panose="020B0503020204020204" pitchFamily="34" charset="-122"/>
                <a:ea typeface="微软雅黑" panose="020B0503020204020204" pitchFamily="34" charset="-122"/>
              </a:rPr>
              <a:t>就是</a:t>
            </a:r>
            <a:r>
              <a:rPr lang="zh-CN" altLang="en-US" sz="1800" dirty="0" smtClean="0">
                <a:latin typeface="微软雅黑" panose="020B0503020204020204" pitchFamily="34" charset="-122"/>
                <a:ea typeface="微软雅黑" panose="020B0503020204020204" pitchFamily="34" charset="-122"/>
              </a:rPr>
              <a:t>对</a:t>
            </a:r>
            <a:r>
              <a:rPr lang="zh-CN" altLang="en-US" sz="1800" dirty="0">
                <a:latin typeface="微软雅黑" panose="020B0503020204020204" pitchFamily="34" charset="-122"/>
                <a:ea typeface="微软雅黑" panose="020B0503020204020204" pitchFamily="34" charset="-122"/>
              </a:rPr>
              <a:t>非</a:t>
            </a:r>
            <a:r>
              <a:rPr lang="zh-CN" altLang="en-US" sz="1800" dirty="0" smtClean="0">
                <a:latin typeface="微软雅黑" panose="020B0503020204020204" pitchFamily="34" charset="-122"/>
                <a:ea typeface="微软雅黑" panose="020B0503020204020204" pitchFamily="34" charset="-122"/>
              </a:rPr>
              <a:t>连续变量</a:t>
            </a:r>
            <a:r>
              <a:rPr lang="zh-CN" altLang="en-US" sz="1800" dirty="0">
                <a:latin typeface="微软雅黑" panose="020B0503020204020204" pitchFamily="34" charset="-122"/>
                <a:ea typeface="微软雅黑" panose="020B0503020204020204" pitchFamily="34" charset="-122"/>
              </a:rPr>
              <a:t>比如分类、文字、图像</a:t>
            </a:r>
            <a:r>
              <a:rPr lang="zh-CN" altLang="en-US" sz="1800" dirty="0" smtClean="0">
                <a:latin typeface="微软雅黑" panose="020B0503020204020204" pitchFamily="34" charset="-122"/>
                <a:ea typeface="微软雅黑" panose="020B0503020204020204" pitchFamily="34" charset="-122"/>
              </a:rPr>
              <a:t>等特征做</a:t>
            </a:r>
            <a:r>
              <a:rPr lang="zh-CN" altLang="en-US" sz="1800" dirty="0">
                <a:latin typeface="微软雅黑" panose="020B0503020204020204" pitchFamily="34" charset="-122"/>
                <a:ea typeface="微软雅黑" panose="020B0503020204020204" pitchFamily="34" charset="-122"/>
              </a:rPr>
              <a:t>数学化</a:t>
            </a:r>
            <a:r>
              <a:rPr lang="zh-CN" altLang="en-US" sz="1800" dirty="0" smtClean="0">
                <a:latin typeface="微软雅黑" panose="020B0503020204020204" pitchFamily="34" charset="-122"/>
                <a:ea typeface="微软雅黑" panose="020B0503020204020204" pitchFamily="34" charset="-122"/>
              </a:rPr>
              <a:t>表述</a:t>
            </a:r>
            <a:r>
              <a:rPr lang="en-US" altLang="zh-CN" sz="1800" dirty="0">
                <a:latin typeface="微软雅黑" panose="020B0503020204020204" pitchFamily="34" charset="-122"/>
                <a:ea typeface="微软雅黑" panose="020B0503020204020204" pitchFamily="34" charset="-122"/>
              </a:rPr>
              <a:t> </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sklearn.feature_extraction</a:t>
            </a:r>
            <a:r>
              <a:rPr lang="zh-CN" altLang="en-US" sz="1800" dirty="0">
                <a:latin typeface="微软雅黑" panose="020B0503020204020204" pitchFamily="34" charset="-122"/>
                <a:ea typeface="微软雅黑" panose="020B0503020204020204" pitchFamily="34" charset="-122"/>
              </a:rPr>
              <a:t>提供了特征提取的很多方法</a:t>
            </a:r>
            <a:endParaRPr lang="en-US" altLang="zh-CN" sz="18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zh-CN" altLang="en-US"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smtClean="0">
                <a:latin typeface="微软雅黑" panose="020B0503020204020204" pitchFamily="34" charset="-122"/>
                <a:ea typeface="微软雅黑" panose="020B0503020204020204" pitchFamily="34" charset="-122"/>
              </a:rPr>
              <a:t>字典特征抽取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对字典数据进行</a:t>
            </a:r>
            <a:r>
              <a:rPr lang="zh-CN" altLang="en-US" sz="1800" dirty="0" smtClean="0">
                <a:latin typeface="微软雅黑" panose="020B0503020204020204" pitchFamily="34" charset="-122"/>
                <a:ea typeface="微软雅黑" panose="020B0503020204020204" pitchFamily="34" charset="-122"/>
              </a:rPr>
              <a:t>特征值化</a:t>
            </a:r>
            <a:endParaRPr lang="zh-CN" altLang="en-US" sz="1800" dirty="0">
              <a:latin typeface="微软雅黑" panose="020B0503020204020204" pitchFamily="34" charset="-122"/>
              <a:ea typeface="微软雅黑" panose="020B0503020204020204" pitchFamily="34" charset="-122"/>
            </a:endParaRPr>
          </a:p>
          <a:p>
            <a:pPr lvl="1">
              <a:lnSpc>
                <a:spcPct val="150000"/>
              </a:lnSpc>
            </a:pPr>
            <a:r>
              <a:rPr kumimoji="1" lang="zh-CN" altLang="en-US" sz="1800" dirty="0" smtClean="0">
                <a:latin typeface="微软雅黑" panose="020B0503020204020204" pitchFamily="34" charset="-122"/>
                <a:ea typeface="微软雅黑" panose="020B0503020204020204" pitchFamily="34" charset="-122"/>
              </a:rPr>
              <a:t>类</a:t>
            </a:r>
            <a:r>
              <a:rPr kumimoji="1" lang="zh-CN" altLang="en-US" sz="1800" dirty="0">
                <a:latin typeface="微软雅黑" panose="020B0503020204020204" pitchFamily="34" charset="-122"/>
                <a:ea typeface="微软雅黑" panose="020B0503020204020204" pitchFamily="34" charset="-122"/>
              </a:rPr>
              <a:t>：</a:t>
            </a:r>
            <a:r>
              <a:rPr lang="en-US" altLang="zh-CN" sz="1800" b="1" dirty="0" err="1" smtClean="0">
                <a:latin typeface="微软雅黑" panose="020B0503020204020204" pitchFamily="34" charset="-122"/>
                <a:ea typeface="微软雅黑" panose="020B0503020204020204" pitchFamily="34" charset="-122"/>
              </a:rPr>
              <a:t>sklearn.feature_extraction.</a:t>
            </a:r>
            <a:r>
              <a:rPr lang="en-US" altLang="zh-CN" sz="1800" b="1" dirty="0" err="1" smtClean="0">
                <a:solidFill>
                  <a:srgbClr val="FF0000"/>
                </a:solidFill>
                <a:latin typeface="微软雅黑" panose="020B0503020204020204" pitchFamily="34" charset="-122"/>
                <a:ea typeface="微软雅黑" panose="020B0503020204020204" pitchFamily="34" charset="-122"/>
              </a:rPr>
              <a:t>DictVectorizer</a:t>
            </a:r>
            <a:r>
              <a:rPr lang="en-US" altLang="zh-CN" sz="1800" b="1" dirty="0">
                <a:solidFill>
                  <a:srgbClr val="FF0000"/>
                </a:solidFill>
                <a:latin typeface="微软雅黑" panose="020B0503020204020204" pitchFamily="34" charset="-122"/>
                <a:ea typeface="微软雅黑" panose="020B0503020204020204" pitchFamily="34" charset="-122"/>
              </a:rPr>
              <a:t>(sparse = True</a:t>
            </a:r>
            <a:r>
              <a:rPr lang="en-US" altLang="zh-CN" sz="1800" b="1" dirty="0" smtClean="0">
                <a:solidFill>
                  <a:srgbClr val="FF0000"/>
                </a:solidFill>
                <a:latin typeface="微软雅黑" panose="020B0503020204020204" pitchFamily="34" charset="-122"/>
                <a:ea typeface="微软雅黑" panose="020B0503020204020204" pitchFamily="34" charset="-122"/>
              </a:rPr>
              <a:t>)</a:t>
            </a:r>
          </a:p>
          <a:p>
            <a:pPr lvl="1">
              <a:lnSpc>
                <a:spcPct val="150000"/>
              </a:lnSpc>
            </a:pPr>
            <a:r>
              <a:rPr lang="en-US" altLang="zh-CN" sz="1800" dirty="0">
                <a:latin typeface="微软雅黑" panose="020B0503020204020204" pitchFamily="34" charset="-122"/>
                <a:ea typeface="微软雅黑" panose="020B0503020204020204" pitchFamily="34" charset="-122"/>
              </a:rPr>
              <a:t>sparse </a:t>
            </a:r>
            <a:r>
              <a:rPr lang="zh-CN" altLang="en-US" sz="1800" dirty="0" smtClean="0">
                <a:latin typeface="微软雅黑" panose="020B0503020204020204" pitchFamily="34" charset="-122"/>
                <a:ea typeface="微软雅黑" panose="020B0503020204020204" pitchFamily="34" charset="-122"/>
              </a:rPr>
              <a:t>是否将结果转换</a:t>
            </a:r>
            <a:r>
              <a:rPr lang="zh-CN" altLang="en-US" sz="1800" dirty="0">
                <a:latin typeface="微软雅黑" panose="020B0503020204020204" pitchFamily="34" charset="-122"/>
                <a:ea typeface="微软雅黑" panose="020B0503020204020204" pitchFamily="34" charset="-122"/>
              </a:rPr>
              <a:t>为</a:t>
            </a:r>
            <a:r>
              <a:rPr lang="en-US" altLang="zh-CN" sz="1800" dirty="0" err="1">
                <a:latin typeface="微软雅黑" panose="020B0503020204020204" pitchFamily="34" charset="-122"/>
                <a:ea typeface="微软雅黑" panose="020B0503020204020204" pitchFamily="34" charset="-122"/>
              </a:rPr>
              <a:t>scipy.sparse</a:t>
            </a:r>
            <a:r>
              <a:rPr lang="zh-CN" altLang="en-US" sz="1800" dirty="0" smtClean="0">
                <a:latin typeface="微软雅黑" panose="020B0503020204020204" pitchFamily="34" charset="-122"/>
                <a:ea typeface="微软雅黑" panose="020B0503020204020204" pitchFamily="34" charset="-122"/>
              </a:rPr>
              <a:t>矩阵，</a:t>
            </a:r>
            <a:r>
              <a:rPr lang="zh-CN" altLang="en-US" sz="1800" dirty="0">
                <a:latin typeface="微软雅黑" panose="020B0503020204020204" pitchFamily="34" charset="-122"/>
                <a:ea typeface="微软雅黑" panose="020B0503020204020204" pitchFamily="34" charset="-122"/>
              </a:rPr>
              <a:t>默认开启</a:t>
            </a:r>
          </a:p>
          <a:p>
            <a:pPr lvl="1">
              <a:lnSpc>
                <a:spcPct val="150000"/>
              </a:lnSpc>
            </a:pPr>
            <a:r>
              <a:rPr lang="zh-CN" altLang="en-US" sz="1800" dirty="0">
                <a:latin typeface="微软雅黑" panose="020B0503020204020204" pitchFamily="34" charset="-122"/>
                <a:ea typeface="微软雅黑" panose="020B0503020204020204" pitchFamily="34" charset="-122"/>
              </a:rPr>
              <a:t>例如把将城市和环境作为字典数据进行特征抽取</a:t>
            </a:r>
            <a:endParaRPr lang="en-US" altLang="zh-CN" sz="1800" dirty="0">
              <a:latin typeface="微软雅黑" panose="020B0503020204020204" pitchFamily="34" charset="-122"/>
              <a:ea typeface="微软雅黑" panose="020B0503020204020204" pitchFamily="34" charset="-122"/>
            </a:endParaRPr>
          </a:p>
          <a:p>
            <a:pPr lvl="1">
              <a:lnSpc>
                <a:spcPct val="150000"/>
              </a:lnSpc>
            </a:pPr>
            <a:endParaRPr kumimoji="1" lang="zh-CN" altLang="en-US" sz="2000" dirty="0">
              <a:solidFill>
                <a:srgbClr val="FF0000"/>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smtClean="0">
              <a:latin typeface="微软雅黑" panose="020B0503020204020204" pitchFamily="34" charset="-122"/>
              <a:ea typeface="微软雅黑" panose="020B0503020204020204" pitchFamily="34" charset="-122"/>
            </a:endParaRPr>
          </a:p>
          <a:p>
            <a:pPr lvl="1">
              <a:lnSpc>
                <a:spcPct val="150000"/>
              </a:lnSpc>
            </a:pPr>
            <a:endParaRPr lang="en-US" altLang="zh-CN" sz="2000" dirty="0" smtClean="0">
              <a:latin typeface="微软雅黑" panose="020B0503020204020204" pitchFamily="34" charset="-122"/>
              <a:ea typeface="微软雅黑" panose="020B0503020204020204" pitchFamily="34" charset="-122"/>
            </a:endParaRPr>
          </a:p>
          <a:p>
            <a:pPr lvl="1">
              <a:lnSpc>
                <a:spcPct val="150000"/>
              </a:lnSpc>
            </a:pPr>
            <a:endParaRPr lang="zh-CN" altLang="en-US"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8709811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smtClean="0">
                <a:latin typeface="微软雅黑" panose="020B0503020204020204" pitchFamily="34" charset="-122"/>
                <a:ea typeface="微软雅黑" panose="020B0503020204020204" pitchFamily="34" charset="-122"/>
              </a:rPr>
              <a:t>字典特征抽取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en-US" altLang="zh-CN" sz="1800" dirty="0" err="1" smtClean="0">
                <a:latin typeface="微软雅黑" panose="020B0503020204020204" pitchFamily="34" charset="-122"/>
                <a:ea typeface="微软雅黑" panose="020B0503020204020204" pitchFamily="34" charset="-122"/>
              </a:rPr>
              <a:t>DictVectorizer.fit_transform</a:t>
            </a:r>
            <a:r>
              <a:rPr lang="en-US" altLang="zh-CN" sz="1800" dirty="0" smtClean="0">
                <a:latin typeface="微软雅黑" panose="020B0503020204020204" pitchFamily="34" charset="-122"/>
                <a:ea typeface="微软雅黑" panose="020B0503020204020204" pitchFamily="34" charset="-122"/>
              </a:rPr>
              <a:t>(</a:t>
            </a:r>
            <a:r>
              <a:rPr lang="en-US" altLang="zh-CN" sz="1800" dirty="0" err="1" smtClean="0">
                <a:latin typeface="微软雅黑" panose="020B0503020204020204" pitchFamily="34" charset="-122"/>
                <a:ea typeface="微软雅黑" panose="020B0503020204020204" pitchFamily="34" charset="-122"/>
              </a:rPr>
              <a:t>X,y</a:t>
            </a:r>
            <a:r>
              <a:rPr lang="en-US" altLang="zh-CN" sz="1800" dirty="0" smtClean="0">
                <a:latin typeface="微软雅黑" panose="020B0503020204020204" pitchFamily="34" charset="-122"/>
                <a:ea typeface="微软雅黑" panose="020B0503020204020204" pitchFamily="34" charset="-122"/>
              </a:rPr>
              <a:t>)</a:t>
            </a:r>
          </a:p>
          <a:p>
            <a:pPr lvl="1">
              <a:lnSpc>
                <a:spcPct val="150000"/>
              </a:lnSpc>
              <a:buFont typeface="Arial" charset="0"/>
              <a:buChar char="•"/>
            </a:pPr>
            <a:r>
              <a:rPr kumimoji="1" lang="en-US" altLang="zh-CN" sz="1800" dirty="0">
                <a:latin typeface="微软雅黑" panose="020B0503020204020204" pitchFamily="34" charset="-122"/>
                <a:ea typeface="微软雅黑" panose="020B0503020204020204" pitchFamily="34" charset="-122"/>
              </a:rPr>
              <a:t>X:</a:t>
            </a:r>
            <a:r>
              <a:rPr kumimoji="1" lang="zh-CN" altLang="en-US" sz="1800" dirty="0">
                <a:latin typeface="微软雅黑" panose="020B0503020204020204" pitchFamily="34" charset="-122"/>
                <a:ea typeface="微软雅黑" panose="020B0503020204020204" pitchFamily="34" charset="-122"/>
              </a:rPr>
              <a:t>字典或者包含</a:t>
            </a:r>
            <a:r>
              <a:rPr kumimoji="1" lang="zh-CN" altLang="en-US" sz="1800" dirty="0">
                <a:solidFill>
                  <a:srgbClr val="FF0000"/>
                </a:solidFill>
                <a:latin typeface="微软雅黑" panose="020B0503020204020204" pitchFamily="34" charset="-122"/>
                <a:ea typeface="微软雅黑" panose="020B0503020204020204" pitchFamily="34" charset="-122"/>
              </a:rPr>
              <a:t>字典的迭代器</a:t>
            </a:r>
            <a:endParaRPr kumimoji="1" lang="en-US" altLang="zh-CN" sz="1800" dirty="0">
              <a:solidFill>
                <a:srgbClr val="FF0000"/>
              </a:solidFill>
              <a:latin typeface="微软雅黑" panose="020B0503020204020204" pitchFamily="34" charset="-122"/>
              <a:ea typeface="微软雅黑" panose="020B0503020204020204" pitchFamily="34" charset="-122"/>
            </a:endParaRPr>
          </a:p>
          <a:p>
            <a:pPr lvl="1">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返回值：返回</a:t>
            </a:r>
            <a:r>
              <a:rPr kumimoji="1" lang="en-US" altLang="zh-CN" sz="1800" dirty="0">
                <a:latin typeface="微软雅黑" panose="020B0503020204020204" pitchFamily="34" charset="-122"/>
                <a:ea typeface="微软雅黑" panose="020B0503020204020204" pitchFamily="34" charset="-122"/>
              </a:rPr>
              <a:t>sparse</a:t>
            </a:r>
            <a:r>
              <a:rPr kumimoji="1" lang="zh-CN" altLang="en-US" sz="1800" dirty="0" smtClean="0">
                <a:latin typeface="微软雅黑" panose="020B0503020204020204" pitchFamily="34" charset="-122"/>
                <a:ea typeface="微软雅黑" panose="020B0503020204020204" pitchFamily="34" charset="-122"/>
              </a:rPr>
              <a:t>矩阵</a:t>
            </a:r>
            <a:endParaRPr kumimoji="1" lang="en-US" altLang="zh-CN" sz="1800" dirty="0" smtClean="0">
              <a:latin typeface="微软雅黑" panose="020B0503020204020204" pitchFamily="34" charset="-122"/>
              <a:ea typeface="微软雅黑" panose="020B0503020204020204" pitchFamily="34" charset="-122"/>
            </a:endParaRPr>
          </a:p>
          <a:p>
            <a:pPr lvl="1">
              <a:lnSpc>
                <a:spcPct val="150000"/>
              </a:lnSpc>
              <a:buFont typeface="Arial" charset="0"/>
              <a:buChar char="•"/>
            </a:pPr>
            <a:r>
              <a:rPr kumimoji="1" lang="en-US" altLang="zh-CN" sz="1800" dirty="0">
                <a:latin typeface="微软雅黑" panose="020B0503020204020204" pitchFamily="34" charset="-122"/>
                <a:ea typeface="微软雅黑" panose="020B0503020204020204" pitchFamily="34" charset="-122"/>
              </a:rPr>
              <a:t>sparse</a:t>
            </a:r>
            <a:r>
              <a:rPr kumimoji="1" lang="zh-CN" altLang="en-US" sz="1800" dirty="0">
                <a:latin typeface="微软雅黑" panose="020B0503020204020204" pitchFamily="34" charset="-122"/>
                <a:ea typeface="微软雅黑" panose="020B0503020204020204" pitchFamily="34" charset="-122"/>
              </a:rPr>
              <a:t>矩阵：节省内存</a:t>
            </a:r>
            <a:r>
              <a:rPr kumimoji="1" lang="zh-CN" altLang="en-US" sz="1800" dirty="0" smtClean="0">
                <a:latin typeface="微软雅黑" panose="020B0503020204020204" pitchFamily="34" charset="-122"/>
                <a:ea typeface="微软雅黑" panose="020B0503020204020204" pitchFamily="34" charset="-122"/>
              </a:rPr>
              <a:t>，加载速度快</a:t>
            </a:r>
            <a:endParaRPr kumimoji="1" lang="en-US" altLang="zh-CN" sz="1800" dirty="0">
              <a:latin typeface="微软雅黑" panose="020B0503020204020204" pitchFamily="34" charset="-122"/>
              <a:ea typeface="微软雅黑" panose="020B0503020204020204" pitchFamily="34" charset="-122"/>
            </a:endParaRPr>
          </a:p>
          <a:p>
            <a:pPr marL="685800"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DictVectorizer</a:t>
            </a:r>
            <a:r>
              <a:rPr kumimoji="1" lang="en-US" altLang="zh-CN" sz="1800" dirty="0" err="1">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inverse_transform</a:t>
            </a:r>
            <a:r>
              <a:rPr lang="en-US" altLang="zh-CN" sz="1800" dirty="0">
                <a:latin typeface="微软雅黑" panose="020B0503020204020204" pitchFamily="34" charset="-122"/>
                <a:ea typeface="微软雅黑" panose="020B0503020204020204" pitchFamily="34" charset="-122"/>
              </a:rPr>
              <a:t>(X)</a:t>
            </a:r>
          </a:p>
          <a:p>
            <a:pPr lvl="2">
              <a:lnSpc>
                <a:spcPct val="150000"/>
              </a:lnSpc>
              <a:buFont typeface="Arial" charset="0"/>
              <a:buChar char="•"/>
            </a:pPr>
            <a:r>
              <a:rPr kumimoji="1" lang="en-US" altLang="zh-CN" sz="1800" dirty="0">
                <a:latin typeface="微软雅黑" panose="020B0503020204020204" pitchFamily="34" charset="-122"/>
                <a:ea typeface="微软雅黑" panose="020B0503020204020204" pitchFamily="34" charset="-122"/>
              </a:rPr>
              <a:t>X:array</a:t>
            </a:r>
            <a:r>
              <a:rPr kumimoji="1" lang="zh-CN" altLang="en-US" sz="1800" dirty="0">
                <a:latin typeface="微软雅黑" panose="020B0503020204020204" pitchFamily="34" charset="-122"/>
                <a:ea typeface="微软雅黑" panose="020B0503020204020204" pitchFamily="34" charset="-122"/>
              </a:rPr>
              <a:t>数组或者</a:t>
            </a:r>
            <a:r>
              <a:rPr kumimoji="1" lang="en-US" altLang="zh-CN" sz="1800" dirty="0">
                <a:latin typeface="微软雅黑" panose="020B0503020204020204" pitchFamily="34" charset="-122"/>
                <a:ea typeface="微软雅黑" panose="020B0503020204020204" pitchFamily="34" charset="-122"/>
              </a:rPr>
              <a:t>sparse</a:t>
            </a:r>
            <a:r>
              <a:rPr kumimoji="1" lang="zh-CN" altLang="en-US" sz="1800" dirty="0">
                <a:latin typeface="微软雅黑" panose="020B0503020204020204" pitchFamily="34" charset="-122"/>
                <a:ea typeface="微软雅黑" panose="020B0503020204020204" pitchFamily="34" charset="-122"/>
              </a:rPr>
              <a:t>矩阵</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buFont typeface="Arial" charset="0"/>
              <a:buChar char="•"/>
            </a:pPr>
            <a:r>
              <a:rPr kumimoji="1" lang="zh-CN" altLang="en-US" sz="1800" dirty="0">
                <a:latin typeface="微软雅黑" panose="020B0503020204020204" pitchFamily="34" charset="-122"/>
                <a:ea typeface="微软雅黑" panose="020B0503020204020204" pitchFamily="34" charset="-122"/>
              </a:rPr>
              <a:t>返回值</a:t>
            </a:r>
            <a:r>
              <a:rPr kumimoji="1" lang="en-US" altLang="zh-CN" sz="1800" dirty="0">
                <a:latin typeface="微软雅黑" panose="020B0503020204020204" pitchFamily="34" charset="-122"/>
                <a:ea typeface="微软雅黑" panose="020B0503020204020204" pitchFamily="34" charset="-122"/>
              </a:rPr>
              <a:t>:</a:t>
            </a:r>
            <a:r>
              <a:rPr kumimoji="1" lang="zh-CN" altLang="en-US" sz="1800" dirty="0" smtClean="0">
                <a:latin typeface="微软雅黑" panose="020B0503020204020204" pitchFamily="34" charset="-122"/>
                <a:ea typeface="微软雅黑" panose="020B0503020204020204" pitchFamily="34" charset="-122"/>
              </a:rPr>
              <a:t>转换为之前</a:t>
            </a:r>
            <a:r>
              <a:rPr kumimoji="1" lang="zh-CN" altLang="en-US" sz="1800" dirty="0">
                <a:latin typeface="微软雅黑" panose="020B0503020204020204" pitchFamily="34" charset="-122"/>
                <a:ea typeface="微软雅黑" panose="020B0503020204020204" pitchFamily="34" charset="-122"/>
              </a:rPr>
              <a:t>数据格式</a:t>
            </a:r>
            <a:endParaRPr kumimoji="1" lang="en-US" altLang="zh-CN" sz="1800" dirty="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itchFamily="34" charset="-122"/>
              <a:ea typeface="微软雅黑"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2676756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smtClean="0">
                <a:latin typeface="微软雅黑" panose="020B0503020204020204" pitchFamily="34" charset="-122"/>
                <a:ea typeface="微软雅黑" panose="020B0503020204020204" pitchFamily="34" charset="-122"/>
              </a:rPr>
              <a:t>字典特征抽取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Arial" charset="0"/>
              <a:buChar char="•"/>
            </a:pPr>
            <a:r>
              <a:rPr lang="en-US" altLang="zh-CN" sz="1800" dirty="0" err="1" smtClean="0">
                <a:latin typeface="微软雅黑" panose="020B0503020204020204" pitchFamily="34" charset="-122"/>
                <a:ea typeface="微软雅黑" panose="020B0503020204020204" pitchFamily="34" charset="-122"/>
              </a:rPr>
              <a:t>DictVectorizer.get_feature_names</a:t>
            </a:r>
            <a:r>
              <a:rPr lang="en-US" altLang="zh-CN" sz="1800" dirty="0">
                <a:latin typeface="微软雅黑" panose="020B0503020204020204" pitchFamily="34" charset="-122"/>
                <a:ea typeface="微软雅黑" panose="020B0503020204020204" pitchFamily="34" charset="-122"/>
              </a:rPr>
              <a:t>()</a:t>
            </a:r>
          </a:p>
          <a:p>
            <a:pPr marL="1200150" lvl="2" indent="-342900">
              <a:lnSpc>
                <a:spcPct val="150000"/>
              </a:lnSpc>
              <a:buFont typeface="Arial" charset="0"/>
              <a:buChar char="•"/>
            </a:pPr>
            <a:r>
              <a:rPr kumimoji="1" lang="zh-CN" altLang="en-US" sz="1600" dirty="0">
                <a:latin typeface="微软雅黑" panose="020B0503020204020204" pitchFamily="34" charset="-122"/>
                <a:ea typeface="微软雅黑" panose="020B0503020204020204" pitchFamily="34" charset="-122"/>
              </a:rPr>
              <a:t>返回类别名称</a:t>
            </a:r>
            <a:endParaRPr kumimoji="1" lang="en-US" altLang="zh-CN" sz="1600" dirty="0">
              <a:latin typeface="微软雅黑" panose="020B0503020204020204" pitchFamily="34" charset="-122"/>
              <a:ea typeface="微软雅黑" panose="020B0503020204020204" pitchFamily="34" charset="-122"/>
            </a:endParaRPr>
          </a:p>
          <a:p>
            <a:pPr lvl="1">
              <a:lnSpc>
                <a:spcPct val="150000"/>
              </a:lnSpc>
              <a:buFont typeface="Arial" charset="0"/>
              <a:buChar char="•"/>
            </a:pPr>
            <a:r>
              <a:rPr lang="en-US" altLang="zh-CN" sz="1800" dirty="0" err="1">
                <a:latin typeface="微软雅黑" panose="020B0503020204020204" pitchFamily="34" charset="-122"/>
                <a:ea typeface="微软雅黑" panose="020B0503020204020204" pitchFamily="34" charset="-122"/>
              </a:rPr>
              <a:t>DictVectorizer.transform</a:t>
            </a:r>
            <a:r>
              <a:rPr lang="en-US" altLang="zh-CN" sz="1800" dirty="0">
                <a:latin typeface="微软雅黑" panose="020B0503020204020204" pitchFamily="34" charset="-122"/>
                <a:ea typeface="微软雅黑" panose="020B0503020204020204" pitchFamily="34" charset="-122"/>
              </a:rPr>
              <a:t>(X)</a:t>
            </a:r>
          </a:p>
          <a:p>
            <a:pPr marL="1200150" lvl="2" indent="-342900">
              <a:lnSpc>
                <a:spcPct val="150000"/>
              </a:lnSpc>
              <a:buFont typeface="Arial" charset="0"/>
              <a:buChar char="•"/>
            </a:pPr>
            <a:r>
              <a:rPr kumimoji="1" lang="zh-CN" altLang="en-US" sz="1600" dirty="0">
                <a:latin typeface="微软雅黑" panose="020B0503020204020204" pitchFamily="34" charset="-122"/>
                <a:ea typeface="微软雅黑" panose="020B0503020204020204" pitchFamily="34" charset="-122"/>
              </a:rPr>
              <a:t>按照原先的标准转换</a:t>
            </a:r>
            <a:endParaRPr kumimoji="1" lang="en-US" altLang="zh-CN" sz="1600" dirty="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anose="020B0503020204020204" pitchFamily="34" charset="-122"/>
              <a:ea typeface="微软雅黑" panose="020B0503020204020204"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52412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什么是机器学习？</a:t>
            </a:r>
          </a:p>
          <a:p>
            <a:pPr lvl="1">
              <a:lnSpc>
                <a:spcPct val="150000"/>
              </a:lnSpc>
              <a:defRPr/>
            </a:pPr>
            <a:r>
              <a:rPr lang="zh-CN" altLang="en-US" sz="1800" dirty="0">
                <a:latin typeface="微软雅黑" panose="020B0503020204020204" pitchFamily="34" charset="-122"/>
                <a:ea typeface="微软雅黑" panose="020B0503020204020204" pitchFamily="34" charset="-122"/>
              </a:rPr>
              <a:t>机器学习是从数据中自动分析获得规律（模型），并利用规律对未知数据进行预测</a:t>
            </a: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应用</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en-US" altLang="zh-CN" sz="1800" dirty="0" err="1" smtClean="0">
                <a:latin typeface="微软雅黑" panose="020B0503020204020204" pitchFamily="34" charset="-122"/>
                <a:ea typeface="微软雅黑" panose="020B0503020204020204" pitchFamily="34" charset="-122"/>
              </a:rPr>
              <a:t>AlphoGo</a:t>
            </a:r>
            <a:r>
              <a:rPr lang="zh-CN" altLang="en-US" sz="1800" dirty="0" smtClean="0">
                <a:latin typeface="微软雅黑" panose="020B0503020204020204" pitchFamily="34" charset="-122"/>
                <a:ea typeface="微软雅黑" panose="020B0503020204020204" pitchFamily="34" charset="-122"/>
              </a:rPr>
              <a:t>：分析</a:t>
            </a:r>
            <a:r>
              <a:rPr lang="zh-CN" altLang="en-US" sz="1800" dirty="0">
                <a:latin typeface="微软雅黑" panose="020B0503020204020204" pitchFamily="34" charset="-122"/>
                <a:ea typeface="微软雅黑" panose="020B0503020204020204" pitchFamily="34" charset="-122"/>
              </a:rPr>
              <a:t>的数据，获得经验</a:t>
            </a:r>
            <a:r>
              <a:rPr lang="zh-CN" altLang="en-US" sz="1800" dirty="0" smtClean="0">
                <a:latin typeface="微软雅黑" panose="020B0503020204020204" pitchFamily="34" charset="-122"/>
                <a:ea typeface="微软雅黑" panose="020B0503020204020204" pitchFamily="34" charset="-122"/>
              </a:rPr>
              <a:t>规律</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推荐</a:t>
            </a:r>
            <a:r>
              <a:rPr lang="zh-CN" altLang="en-US" sz="1800" dirty="0" smtClean="0">
                <a:latin typeface="微软雅黑" panose="020B0503020204020204" pitchFamily="34" charset="-122"/>
                <a:ea typeface="微软雅黑" panose="020B0503020204020204" pitchFamily="34" charset="-122"/>
              </a:rPr>
              <a:t>系统：个性化新闻推荐，广告推荐</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dirty="0">
              <a:latin typeface="微软雅黑" panose="020B0503020204020204" pitchFamily="34" charset="-122"/>
              <a:ea typeface="微软雅黑" panose="020B0503020204020204" pitchFamily="34" charset="-122"/>
            </a:endParaRPr>
          </a:p>
          <a:p>
            <a:pPr lvl="1">
              <a:lnSpc>
                <a:spcPct val="150000"/>
              </a:lnSpc>
              <a:defRPr/>
            </a:pPr>
            <a:endParaRPr lang="en-US" altLang="zh-CN" sz="20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smtClean="0">
                <a:latin typeface="微软雅黑" panose="020B0503020204020204" pitchFamily="34" charset="-122"/>
                <a:ea typeface="微软雅黑" panose="020B0503020204020204" pitchFamily="34" charset="-122"/>
              </a:rPr>
              <a:t>流程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mj-lt"/>
              <a:buAutoNum type="arabicPeriod"/>
            </a:pPr>
            <a:r>
              <a:rPr kumimoji="1" lang="zh-CN" altLang="en-US" sz="1800" dirty="0">
                <a:latin typeface="微软雅黑" panose="020B0503020204020204" pitchFamily="34" charset="-122"/>
                <a:ea typeface="微软雅黑" panose="020B0503020204020204" pitchFamily="34" charset="-122"/>
              </a:rPr>
              <a:t>实例化类</a:t>
            </a:r>
            <a:r>
              <a:rPr kumimoji="1" lang="en-US" altLang="zh-CN" sz="1800" dirty="0" err="1" smtClean="0">
                <a:latin typeface="微软雅黑" panose="020B0503020204020204" pitchFamily="34" charset="-122"/>
                <a:ea typeface="微软雅黑" panose="020B0503020204020204" pitchFamily="34" charset="-122"/>
              </a:rPr>
              <a:t>D</a:t>
            </a:r>
            <a:r>
              <a:rPr lang="en-US" altLang="zh-CN" sz="1800" dirty="0" err="1" smtClean="0">
                <a:latin typeface="微软雅黑" panose="020B0503020204020204" pitchFamily="34" charset="-122"/>
                <a:ea typeface="微软雅黑" panose="020B0503020204020204" pitchFamily="34" charset="-122"/>
              </a:rPr>
              <a:t>ictVectorizer</a:t>
            </a:r>
            <a:endParaRPr kumimoji="1" lang="en-US" altLang="zh-CN" sz="1800" dirty="0">
              <a:latin typeface="微软雅黑" panose="020B0503020204020204" pitchFamily="34" charset="-122"/>
              <a:ea typeface="微软雅黑" panose="020B0503020204020204" pitchFamily="34" charset="-122"/>
            </a:endParaRPr>
          </a:p>
          <a:p>
            <a:pPr lvl="1">
              <a:lnSpc>
                <a:spcPct val="150000"/>
              </a:lnSpc>
              <a:buFont typeface="+mj-lt"/>
              <a:buAutoNum type="arabicPeriod"/>
            </a:pPr>
            <a:r>
              <a:rPr kumimoji="1" lang="zh-CN" altLang="en-US" sz="1800" dirty="0">
                <a:latin typeface="微软雅黑" panose="020B0503020204020204" pitchFamily="34" charset="-122"/>
                <a:ea typeface="微软雅黑" panose="020B0503020204020204" pitchFamily="34" charset="-122"/>
              </a:rPr>
              <a:t>调用</a:t>
            </a:r>
            <a:r>
              <a:rPr kumimoji="1" lang="en-US" altLang="zh-CN" sz="1800" dirty="0" err="1">
                <a:latin typeface="微软雅黑" panose="020B0503020204020204" pitchFamily="34" charset="-122"/>
                <a:ea typeface="微软雅黑" panose="020B0503020204020204" pitchFamily="34" charset="-122"/>
              </a:rPr>
              <a:t>fit_transform</a:t>
            </a:r>
            <a:r>
              <a:rPr kumimoji="1" lang="zh-CN" altLang="en-US" sz="1800" dirty="0">
                <a:latin typeface="微软雅黑" panose="020B0503020204020204" pitchFamily="34" charset="-122"/>
                <a:ea typeface="微软雅黑" panose="020B0503020204020204" pitchFamily="34" charset="-122"/>
              </a:rPr>
              <a:t>方法输入数据并</a:t>
            </a:r>
            <a:r>
              <a:rPr kumimoji="1" lang="zh-CN" altLang="en-US" sz="1800" dirty="0" smtClean="0">
                <a:latin typeface="微软雅黑" panose="020B0503020204020204" pitchFamily="34" charset="-122"/>
                <a:ea typeface="微软雅黑" panose="020B0503020204020204" pitchFamily="34" charset="-122"/>
              </a:rPr>
              <a:t>转换，注意</a:t>
            </a:r>
            <a:r>
              <a:rPr kumimoji="1" lang="zh-CN" altLang="en-US" sz="1800" dirty="0">
                <a:latin typeface="微软雅黑" panose="020B0503020204020204" pitchFamily="34" charset="-122"/>
                <a:ea typeface="微软雅黑" panose="020B0503020204020204" pitchFamily="34" charset="-122"/>
              </a:rPr>
              <a:t>返回格式</a:t>
            </a:r>
          </a:p>
          <a:p>
            <a:pPr lvl="1">
              <a:lnSpc>
                <a:spcPct val="150000"/>
              </a:lnSpc>
            </a:pPr>
            <a:endParaRPr lang="zh-CN" altLang="en-US" sz="2000" b="1" dirty="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anose="020B0503020204020204" pitchFamily="34" charset="-122"/>
              <a:ea typeface="微软雅黑" panose="020B0503020204020204"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48367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8034659"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smtClean="0">
                <a:latin typeface="微软雅黑" panose="020B0503020204020204" pitchFamily="34" charset="-122"/>
                <a:ea typeface="微软雅黑" panose="020B0503020204020204" pitchFamily="34" charset="-122"/>
              </a:rPr>
              <a:t>字典特征抽取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范例</a:t>
            </a:r>
            <a:endParaRPr lang="zh-CN" altLang="en-US" sz="2000" b="1" dirty="0">
              <a:latin typeface="微软雅黑" panose="020B0503020204020204" pitchFamily="34" charset="-122"/>
              <a:ea typeface="微软雅黑" panose="020B0503020204020204" pitchFamily="34" charset="-122"/>
            </a:endParaRPr>
          </a:p>
          <a:p>
            <a:pPr lvl="2">
              <a:lnSpc>
                <a:spcPct val="150000"/>
              </a:lnSpc>
            </a:pPr>
            <a:endParaRPr lang="en-US" altLang="zh-CN" sz="2000" dirty="0" smtClean="0">
              <a:latin typeface="微软雅黑" panose="020B0503020204020204" pitchFamily="34" charset="-122"/>
              <a:ea typeface="微软雅黑" panose="020B0503020204020204" pitchFamily="34" charset="-122"/>
            </a:endParaRPr>
          </a:p>
          <a:p>
            <a:pPr lvl="2">
              <a:lnSpc>
                <a:spcPct val="150000"/>
              </a:lnSpc>
            </a:pPr>
            <a:endParaRPr lang="en-US" altLang="zh-CN" sz="1600" dirty="0" smtClean="0">
              <a:latin typeface="微软雅黑" pitchFamily="34" charset="-122"/>
              <a:ea typeface="微软雅黑"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6700815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zh-CN" altLang="en-US" sz="1800" b="0" dirty="0">
                <a:latin typeface="微软雅黑" panose="020B0503020204020204" pitchFamily="34" charset="-122"/>
                <a:ea typeface="微软雅黑" panose="020B0503020204020204" pitchFamily="34" charset="-122"/>
              </a:rPr>
              <a:t>文本的特征提取应用</a:t>
            </a:r>
            <a:r>
              <a:rPr lang="zh-CN" altLang="en-US" sz="1800" b="0" dirty="0" smtClean="0">
                <a:latin typeface="微软雅黑" panose="020B0503020204020204" pitchFamily="34" charset="-122"/>
                <a:ea typeface="微软雅黑" panose="020B0503020204020204" pitchFamily="34" charset="-122"/>
              </a:rPr>
              <a:t>于很多</a:t>
            </a:r>
            <a:r>
              <a:rPr lang="zh-CN" altLang="en-US" sz="1800" b="0" dirty="0">
                <a:latin typeface="微软雅黑" panose="020B0503020204020204" pitchFamily="34" charset="-122"/>
                <a:ea typeface="微软雅黑" panose="020B0503020204020204" pitchFamily="34" charset="-122"/>
              </a:rPr>
              <a:t>方面，比如说文档分类、垃圾邮件分类和新闻分类。那么文本分类是通过词是否存在、以及词的概率（重要性）来表示。</a:t>
            </a:r>
          </a:p>
          <a:p>
            <a:pPr lvl="1">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文档的中词的出现</a:t>
            </a:r>
          </a:p>
          <a:p>
            <a:pPr lvl="1">
              <a:lnSpc>
                <a:spcPct val="150000"/>
              </a:lnSpc>
            </a:pPr>
            <a:r>
              <a:rPr lang="zh-CN" altLang="en-US" sz="1800" b="0" dirty="0">
                <a:latin typeface="微软雅黑" panose="020B0503020204020204" pitchFamily="34" charset="-122"/>
                <a:ea typeface="微软雅黑" panose="020B0503020204020204" pitchFamily="34" charset="-122"/>
              </a:rPr>
              <a:t>数值为</a:t>
            </a:r>
            <a:r>
              <a:rPr lang="en-US" altLang="zh-CN" sz="1800" b="0" dirty="0">
                <a:latin typeface="微软雅黑" panose="020B0503020204020204" pitchFamily="34" charset="-122"/>
                <a:ea typeface="微软雅黑" panose="020B0503020204020204" pitchFamily="34" charset="-122"/>
              </a:rPr>
              <a:t>1</a:t>
            </a:r>
            <a:r>
              <a:rPr lang="zh-CN" altLang="en-US" sz="1800" b="0" dirty="0">
                <a:latin typeface="微软雅黑" panose="020B0503020204020204" pitchFamily="34" charset="-122"/>
                <a:ea typeface="微软雅黑" panose="020B0503020204020204" pitchFamily="34" charset="-122"/>
              </a:rPr>
              <a:t>表示词表中的这个词出现，为</a:t>
            </a:r>
            <a:r>
              <a:rPr lang="en-US" altLang="zh-CN" sz="1800" b="0" dirty="0">
                <a:latin typeface="微软雅黑" panose="020B0503020204020204" pitchFamily="34" charset="-122"/>
                <a:ea typeface="微软雅黑" panose="020B0503020204020204" pitchFamily="34" charset="-122"/>
              </a:rPr>
              <a:t>0</a:t>
            </a:r>
            <a:r>
              <a:rPr lang="zh-CN" altLang="en-US" sz="1800" b="0" dirty="0">
                <a:latin typeface="微软雅黑" panose="020B0503020204020204" pitchFamily="34" charset="-122"/>
                <a:ea typeface="微软雅黑" panose="020B0503020204020204" pitchFamily="34" charset="-122"/>
              </a:rPr>
              <a:t>表示未出现</a:t>
            </a:r>
          </a:p>
          <a:p>
            <a:pPr lvl="1">
              <a:lnSpc>
                <a:spcPct val="150000"/>
              </a:lnSpc>
            </a:pPr>
            <a:r>
              <a:rPr lang="zh-CN" altLang="en-US" sz="1800" dirty="0" smtClean="0">
                <a:latin typeface="微软雅黑" panose="020B0503020204020204" pitchFamily="34" charset="-122"/>
                <a:ea typeface="微软雅黑" panose="020B0503020204020204" pitchFamily="34" charset="-122"/>
              </a:rPr>
              <a:t>类：</a:t>
            </a:r>
            <a:r>
              <a:rPr lang="en-US" altLang="zh-CN" sz="1800" dirty="0" err="1" smtClean="0">
                <a:latin typeface="微软雅黑" panose="020B0503020204020204" pitchFamily="34" charset="-122"/>
                <a:ea typeface="微软雅黑" panose="020B0503020204020204" pitchFamily="34" charset="-122"/>
              </a:rPr>
              <a:t>sklearn.feature_extraction.text.CountVectorizer</a:t>
            </a:r>
            <a:endParaRPr lang="zh-CN" altLang="en-US" sz="1800" b="0" dirty="0">
              <a:latin typeface="微软雅黑" panose="020B0503020204020204" pitchFamily="34" charset="-122"/>
              <a:ea typeface="微软雅黑" panose="020B0503020204020204" pitchFamily="34" charset="-122"/>
            </a:endParaRPr>
          </a:p>
          <a:p>
            <a:pPr lvl="1">
              <a:lnSpc>
                <a:spcPct val="150000"/>
              </a:lnSpc>
            </a:pPr>
            <a:r>
              <a:rPr lang="zh-CN" altLang="en-US" sz="1800" b="0" dirty="0">
                <a:latin typeface="微软雅黑" panose="020B0503020204020204" pitchFamily="34" charset="-122"/>
                <a:ea typeface="微软雅黑" panose="020B0503020204020204" pitchFamily="34" charset="-122"/>
              </a:rPr>
              <a:t>将文本</a:t>
            </a:r>
            <a:r>
              <a:rPr lang="zh-CN" altLang="en-US" sz="1800" b="0" dirty="0" smtClean="0">
                <a:latin typeface="微软雅黑" panose="020B0503020204020204" pitchFamily="34" charset="-122"/>
                <a:ea typeface="微软雅黑" panose="020B0503020204020204" pitchFamily="34" charset="-122"/>
              </a:rPr>
              <a:t>文档集合</a:t>
            </a:r>
            <a:r>
              <a:rPr lang="zh-CN" altLang="en-US" sz="1800" b="0" dirty="0">
                <a:latin typeface="微软雅黑" panose="020B0503020204020204" pitchFamily="34" charset="-122"/>
                <a:ea typeface="微软雅黑" panose="020B0503020204020204" pitchFamily="34" charset="-122"/>
              </a:rPr>
              <a:t>转换为计数矩阵（</a:t>
            </a:r>
            <a:r>
              <a:rPr lang="en-US" altLang="zh-CN" sz="1800" b="0" dirty="0" err="1">
                <a:latin typeface="微软雅黑" panose="020B0503020204020204" pitchFamily="34" charset="-122"/>
                <a:ea typeface="微软雅黑" panose="020B0503020204020204" pitchFamily="34" charset="-122"/>
              </a:rPr>
              <a:t>scipy.sparse</a:t>
            </a:r>
            <a:r>
              <a:rPr lang="en-US" altLang="zh-CN" sz="1800" b="0" dirty="0">
                <a:latin typeface="微软雅黑" panose="020B0503020204020204" pitchFamily="34" charset="-122"/>
                <a:ea typeface="微软雅黑" panose="020B0503020204020204" pitchFamily="34" charset="-122"/>
              </a:rPr>
              <a:t> matrices</a:t>
            </a:r>
            <a:r>
              <a:rPr lang="zh-CN" altLang="en-US" sz="1800" b="0" dirty="0">
                <a:latin typeface="微软雅黑" panose="020B0503020204020204" pitchFamily="34" charset="-122"/>
                <a:ea typeface="微软雅黑" panose="020B0503020204020204" pitchFamily="34" charset="-122"/>
              </a:rPr>
              <a:t>）</a:t>
            </a:r>
          </a:p>
          <a:p>
            <a:pPr lvl="2">
              <a:lnSpc>
                <a:spcPct val="150000"/>
              </a:lnSpc>
            </a:pPr>
            <a:endParaRPr lang="en-US" altLang="zh-CN" sz="1600" dirty="0" smtClean="0">
              <a:latin typeface="微软雅黑" pitchFamily="34" charset="-122"/>
              <a:ea typeface="微软雅黑"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167137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fit_transform</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raw_documents,y</a:t>
            </a:r>
            <a:r>
              <a:rPr lang="en-US" altLang="zh-CN" sz="1800" dirty="0" smtClean="0">
                <a:latin typeface="微软雅黑" panose="020B0503020204020204" pitchFamily="34" charset="-122"/>
                <a:ea typeface="微软雅黑" panose="020B0503020204020204" pitchFamily="34" charset="-122"/>
              </a:rPr>
              <a:t>)</a:t>
            </a:r>
          </a:p>
          <a:p>
            <a:pPr lvl="1">
              <a:lnSpc>
                <a:spcPct val="150000"/>
              </a:lnSpc>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注意：返回值利用</a:t>
            </a:r>
            <a:r>
              <a:rPr lang="en-US" altLang="zh-CN" sz="1800" dirty="0" err="1" smtClean="0">
                <a:latin typeface="微软雅黑" panose="020B0503020204020204" pitchFamily="34" charset="-122"/>
                <a:ea typeface="微软雅黑" panose="020B0503020204020204" pitchFamily="34" charset="-122"/>
              </a:rPr>
              <a:t>toarray</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方法转变为</a:t>
            </a:r>
            <a:r>
              <a:rPr lang="en-US" altLang="zh-CN" sz="1800" dirty="0" err="1">
                <a:latin typeface="微软雅黑" panose="020B0503020204020204" pitchFamily="34" charset="-122"/>
                <a:ea typeface="微软雅黑" panose="020B0503020204020204" pitchFamily="34" charset="-122"/>
              </a:rPr>
              <a:t>numpy</a:t>
            </a:r>
            <a:r>
              <a:rPr lang="zh-CN" altLang="en-US" sz="1800" dirty="0">
                <a:latin typeface="微软雅黑" panose="020B0503020204020204" pitchFamily="34" charset="-122"/>
                <a:ea typeface="微软雅黑" panose="020B0503020204020204" pitchFamily="34" charset="-122"/>
              </a:rPr>
              <a:t>的数组</a:t>
            </a:r>
            <a:r>
              <a:rPr lang="zh-CN" altLang="en-US" sz="1800" dirty="0" smtClean="0">
                <a:latin typeface="微软雅黑" panose="020B0503020204020204" pitchFamily="34" charset="-122"/>
                <a:ea typeface="微软雅黑" panose="020B0503020204020204" pitchFamily="34" charset="-122"/>
              </a:rPr>
              <a:t>形式</a:t>
            </a:r>
            <a:endParaRPr lang="en-US" altLang="zh-CN" sz="1800" b="0" dirty="0">
              <a:latin typeface="微软雅黑" panose="020B0503020204020204" pitchFamily="34" charset="-122"/>
              <a:ea typeface="微软雅黑" panose="020B0503020204020204" pitchFamily="34" charset="-122"/>
            </a:endParaRPr>
          </a:p>
          <a:p>
            <a:pPr lvl="2">
              <a:lnSpc>
                <a:spcPct val="150000"/>
              </a:lnSpc>
            </a:pPr>
            <a:endParaRPr lang="zh-CN" altLang="en-US"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6412128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en-US" altLang="zh-CN" sz="2000" b="1" dirty="0" smtClean="0">
                <a:latin typeface="微软雅黑" pitchFamily="34" charset="-122"/>
                <a:ea typeface="微软雅黑" pitchFamily="34" charset="-122"/>
              </a:rPr>
              <a:t>TF-IDF</a:t>
            </a:r>
            <a:r>
              <a:rPr lang="zh-CN" altLang="en-US" sz="2000" b="1" dirty="0">
                <a:latin typeface="微软雅黑" pitchFamily="34" charset="-122"/>
                <a:ea typeface="微软雅黑" pitchFamily="34" charset="-122"/>
              </a:rPr>
              <a:t>表示词的</a:t>
            </a:r>
            <a:r>
              <a:rPr lang="zh-CN" altLang="en-US" sz="2000" b="1" dirty="0" smtClean="0">
                <a:latin typeface="微软雅黑" pitchFamily="34" charset="-122"/>
                <a:ea typeface="微软雅黑" pitchFamily="34" charset="-122"/>
              </a:rPr>
              <a:t>重要性</a:t>
            </a:r>
            <a:endParaRPr lang="en-US" altLang="zh-CN" sz="2000" b="1" dirty="0" smtClean="0">
              <a:latin typeface="微软雅黑" pitchFamily="34" charset="-122"/>
              <a:ea typeface="微软雅黑" pitchFamily="34" charset="-122"/>
            </a:endParaRPr>
          </a:p>
          <a:p>
            <a:pPr lvl="1">
              <a:lnSpc>
                <a:spcPct val="150000"/>
              </a:lnSpc>
            </a:pPr>
            <a:r>
              <a:rPr lang="en-US" altLang="zh-CN" sz="2000" dirty="0">
                <a:latin typeface="微软雅黑" pitchFamily="34" charset="-122"/>
                <a:ea typeface="微软雅黑" pitchFamily="34" charset="-122"/>
              </a:rPr>
              <a:t>TF</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term frequency </a:t>
            </a:r>
            <a:r>
              <a:rPr lang="zh-CN" altLang="en-US" sz="2000" dirty="0">
                <a:latin typeface="微软雅黑" pitchFamily="34" charset="-122"/>
                <a:ea typeface="微软雅黑" pitchFamily="34" charset="-122"/>
              </a:rPr>
              <a:t>词频 统计一篇文章中某个词在文档中出现的次数</a:t>
            </a:r>
          </a:p>
          <a:p>
            <a:pPr lvl="1">
              <a:lnSpc>
                <a:spcPct val="150000"/>
              </a:lnSpc>
            </a:pPr>
            <a:r>
              <a:rPr lang="en-US" altLang="zh-CN" sz="2000" dirty="0" smtClean="0">
                <a:latin typeface="微软雅黑" pitchFamily="34" charset="-122"/>
                <a:ea typeface="微软雅黑" pitchFamily="34" charset="-122"/>
              </a:rPr>
              <a:t>IDF</a:t>
            </a: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inverse document frequency </a:t>
            </a:r>
            <a:r>
              <a:rPr lang="zh-CN" altLang="en-US" sz="2000" dirty="0">
                <a:latin typeface="微软雅黑" pitchFamily="34" charset="-122"/>
                <a:ea typeface="微软雅黑" pitchFamily="34" charset="-122"/>
              </a:rPr>
              <a:t>逆文档</a:t>
            </a:r>
            <a:r>
              <a:rPr lang="zh-CN" altLang="en-US" sz="2000" dirty="0" smtClean="0">
                <a:latin typeface="微软雅黑" pitchFamily="34" charset="-122"/>
                <a:ea typeface="微软雅黑" pitchFamily="34" charset="-122"/>
              </a:rPr>
              <a:t>频率</a:t>
            </a:r>
            <a:endParaRPr lang="en-US" altLang="zh-CN" sz="2000" dirty="0" smtClean="0">
              <a:latin typeface="微软雅黑" pitchFamily="34" charset="-122"/>
              <a:ea typeface="微软雅黑" pitchFamily="34" charset="-122"/>
            </a:endParaRPr>
          </a:p>
          <a:p>
            <a:pPr lvl="1">
              <a:lnSpc>
                <a:spcPct val="150000"/>
              </a:lnSpc>
            </a:pPr>
            <a:r>
              <a:rPr lang="zh-CN" altLang="en-US" sz="2000" dirty="0" smtClean="0">
                <a:latin typeface="微软雅黑" pitchFamily="34" charset="-122"/>
                <a:ea typeface="微软雅黑" pitchFamily="34" charset="-122"/>
              </a:rPr>
              <a:t>是</a:t>
            </a:r>
            <a:r>
              <a:rPr lang="zh-CN" altLang="en-US" sz="2000" dirty="0">
                <a:latin typeface="微软雅黑" pitchFamily="34" charset="-122"/>
                <a:ea typeface="微软雅黑" pitchFamily="34" charset="-122"/>
              </a:rPr>
              <a:t>一个词语普遍重要性的度量。某一特定词语的</a:t>
            </a:r>
            <a:r>
              <a:rPr lang="en-US" altLang="zh-CN" sz="2000" dirty="0">
                <a:latin typeface="微软雅黑" pitchFamily="34" charset="-122"/>
                <a:ea typeface="微软雅黑" pitchFamily="34" charset="-122"/>
              </a:rPr>
              <a:t>IDF</a:t>
            </a:r>
            <a:r>
              <a:rPr lang="zh-CN" altLang="en-US" sz="2000" dirty="0">
                <a:latin typeface="微软雅黑" pitchFamily="34" charset="-122"/>
                <a:ea typeface="微软雅黑" pitchFamily="34" charset="-122"/>
              </a:rPr>
              <a:t>，可以由总文件数目除以包含该词语之文件的数目，再将得到的商取对数得到</a:t>
            </a:r>
            <a:endParaRPr lang="en-US" altLang="zh-CN" sz="2000" dirty="0" smtClean="0">
              <a:latin typeface="微软雅黑" pitchFamily="34" charset="-122"/>
              <a:ea typeface="微软雅黑" pitchFamily="34" charset="-122"/>
            </a:endParaRPr>
          </a:p>
          <a:p>
            <a:pPr lvl="2">
              <a:lnSpc>
                <a:spcPct val="150000"/>
              </a:lnSpc>
            </a:pPr>
            <a:endParaRPr lang="en-US" altLang="zh-CN" sz="1600" dirty="0">
              <a:latin typeface="微软雅黑" pitchFamily="34" charset="-122"/>
              <a:ea typeface="微软雅黑" pitchFamily="34" charset="-122"/>
            </a:endParaRPr>
          </a:p>
          <a:p>
            <a:pPr lvl="2">
              <a:lnSpc>
                <a:spcPct val="150000"/>
              </a:lnSpc>
            </a:pPr>
            <a:endParaRPr lang="en-US" altLang="zh-CN" sz="1600" b="1"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209925"/>
            <a:ext cx="11525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5229200"/>
            <a:ext cx="18859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3765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en-US" altLang="zh-CN" sz="2000" b="1" dirty="0">
                <a:latin typeface="微软雅黑" pitchFamily="34" charset="-122"/>
                <a:ea typeface="微软雅黑" pitchFamily="34" charset="-122"/>
              </a:rPr>
              <a:t>TF-IDF</a:t>
            </a:r>
            <a:r>
              <a:rPr lang="zh-CN" altLang="en-US" sz="2000" dirty="0" smtClean="0">
                <a:latin typeface="微软雅黑" panose="020B0503020204020204" pitchFamily="34" charset="-122"/>
                <a:ea typeface="微软雅黑" panose="020B0503020204020204" pitchFamily="34" charset="-122"/>
              </a:rPr>
              <a:t>主要思想：</a:t>
            </a:r>
            <a:r>
              <a:rPr lang="zh-CN" altLang="en-US" sz="2000" dirty="0">
                <a:latin typeface="微软雅黑" panose="020B0503020204020204" pitchFamily="34" charset="-122"/>
                <a:ea typeface="微软雅黑" panose="020B0503020204020204" pitchFamily="34" charset="-122"/>
              </a:rPr>
              <a:t>如果某个词或短语在一篇文章中出现的概率高</a:t>
            </a:r>
            <a:r>
              <a:rPr lang="zh-CN" altLang="en-US" sz="2000" dirty="0" smtClean="0">
                <a:latin typeface="微软雅黑" panose="020B0503020204020204" pitchFamily="34" charset="-122"/>
                <a:ea typeface="微软雅黑" panose="020B0503020204020204" pitchFamily="34" charset="-122"/>
              </a:rPr>
              <a:t>，并且</a:t>
            </a:r>
            <a:r>
              <a:rPr lang="zh-CN" altLang="en-US" sz="2000" dirty="0">
                <a:latin typeface="微软雅黑" panose="020B0503020204020204" pitchFamily="34" charset="-122"/>
                <a:ea typeface="微软雅黑" panose="020B0503020204020204" pitchFamily="34" charset="-122"/>
              </a:rPr>
              <a:t>在其他文章中很少出现，则认为此词或者短语具有很好的类别</a:t>
            </a:r>
            <a:r>
              <a:rPr lang="zh-CN" altLang="en-US" sz="2000" dirty="0" smtClean="0">
                <a:latin typeface="微软雅黑" panose="020B0503020204020204" pitchFamily="34" charset="-122"/>
                <a:ea typeface="微软雅黑" panose="020B0503020204020204" pitchFamily="34" charset="-122"/>
              </a:rPr>
              <a:t>区分能力</a:t>
            </a:r>
            <a:r>
              <a:rPr lang="zh-CN" altLang="en-US" sz="2000" dirty="0">
                <a:latin typeface="微软雅黑" panose="020B0503020204020204" pitchFamily="34" charset="-122"/>
                <a:ea typeface="微软雅黑" panose="020B0503020204020204" pitchFamily="34" charset="-122"/>
              </a:rPr>
              <a:t>，适合用来分类</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itchFamily="34" charset="-122"/>
              <a:ea typeface="微软雅黑"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TF-IDF</a:t>
            </a:r>
            <a:r>
              <a:rPr lang="zh-CN" altLang="en-US" sz="2000" dirty="0">
                <a:latin typeface="微软雅黑" panose="020B0503020204020204" pitchFamily="34" charset="-122"/>
                <a:ea typeface="微软雅黑" panose="020B0503020204020204" pitchFamily="34" charset="-122"/>
              </a:rPr>
              <a:t>作用：用以</a:t>
            </a:r>
            <a:r>
              <a:rPr lang="zh-CN" altLang="en-US" sz="2000" dirty="0" smtClean="0">
                <a:latin typeface="微软雅黑" panose="020B0503020204020204" pitchFamily="34" charset="-122"/>
                <a:ea typeface="微软雅黑" panose="020B0503020204020204" pitchFamily="34" charset="-122"/>
              </a:rPr>
              <a:t>评估某一</a:t>
            </a:r>
            <a:r>
              <a:rPr lang="zh-CN" altLang="en-US" sz="2000" dirty="0">
                <a:latin typeface="微软雅黑" panose="020B0503020204020204" pitchFamily="34" charset="-122"/>
                <a:ea typeface="微软雅黑" panose="020B0503020204020204" pitchFamily="34" charset="-122"/>
              </a:rPr>
              <a:t>字词对于一个文件集或一个语料库中的其中一份文件的</a:t>
            </a:r>
            <a:r>
              <a:rPr lang="zh-CN" altLang="en-US" sz="2000" dirty="0">
                <a:solidFill>
                  <a:srgbClr val="FF0000"/>
                </a:solidFill>
                <a:latin typeface="微软雅黑" panose="020B0503020204020204" pitchFamily="34" charset="-122"/>
                <a:ea typeface="微软雅黑" panose="020B0503020204020204" pitchFamily="34" charset="-122"/>
              </a:rPr>
              <a:t>重要程度</a:t>
            </a:r>
            <a:r>
              <a:rPr lang="zh-CN" altLang="en-US" sz="2000" dirty="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a:p>
            <a:pPr lvl="1">
              <a:lnSpc>
                <a:spcPct val="150000"/>
              </a:lnSpc>
            </a:pPr>
            <a:r>
              <a:rPr kumimoji="1" lang="zh-CN" altLang="en-US" sz="2000" dirty="0">
                <a:latin typeface="微软雅黑" panose="020B0503020204020204" pitchFamily="34" charset="-122"/>
                <a:ea typeface="微软雅黑" panose="020B0503020204020204" pitchFamily="34" charset="-122"/>
              </a:rPr>
              <a:t>分类机器学习算法的的重要依据</a:t>
            </a:r>
          </a:p>
          <a:p>
            <a:pPr lvl="1">
              <a:lnSpc>
                <a:spcPct val="150000"/>
              </a:lnSpc>
            </a:pPr>
            <a:endParaRPr lang="en-US" altLang="zh-CN" sz="2000" dirty="0" smtClean="0">
              <a:latin typeface="微软雅黑" pitchFamily="34" charset="-122"/>
              <a:ea typeface="微软雅黑" pitchFamily="34" charset="-122"/>
            </a:endParaRPr>
          </a:p>
          <a:p>
            <a:pPr lvl="2">
              <a:lnSpc>
                <a:spcPct val="150000"/>
              </a:lnSpc>
            </a:pPr>
            <a:endParaRPr lang="en-US" altLang="zh-CN" sz="1600" dirty="0">
              <a:latin typeface="微软雅黑" pitchFamily="34" charset="-122"/>
              <a:ea typeface="微软雅黑" pitchFamily="34" charset="-122"/>
            </a:endParaRPr>
          </a:p>
          <a:p>
            <a:pPr lvl="2">
              <a:lnSpc>
                <a:spcPct val="150000"/>
              </a:lnSpc>
            </a:pPr>
            <a:endParaRPr lang="en-US" altLang="zh-CN" sz="1600" b="1"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284878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zh-CN" altLang="en-US" sz="2000" dirty="0" smtClean="0">
                <a:latin typeface="微软雅黑" pitchFamily="34" charset="-122"/>
                <a:ea typeface="微软雅黑" pitchFamily="34" charset="-122"/>
              </a:rPr>
              <a:t>类：</a:t>
            </a:r>
            <a:r>
              <a:rPr lang="en-US" altLang="zh-CN" sz="2000" dirty="0" err="1" smtClean="0">
                <a:latin typeface="微软雅黑" panose="020B0503020204020204" pitchFamily="34" charset="-122"/>
                <a:ea typeface="微软雅黑" panose="020B0503020204020204" pitchFamily="34" charset="-122"/>
              </a:rPr>
              <a:t>sklearn.feature_extraction.text.TfidfVectorizer</a:t>
            </a:r>
            <a:r>
              <a:rPr lang="en-US" altLang="zh-CN" sz="2000" dirty="0" smtClean="0">
                <a:latin typeface="微软雅黑" panose="020B0503020204020204" pitchFamily="34" charset="-122"/>
                <a:ea typeface="微软雅黑" panose="020B0503020204020204" pitchFamily="34" charset="-122"/>
              </a:rPr>
              <a:t>(</a:t>
            </a:r>
            <a:r>
              <a:rPr lang="en-US" altLang="zh-CN" sz="2000" dirty="0" err="1"/>
              <a:t>stop_words</a:t>
            </a:r>
            <a:r>
              <a:rPr lang="en-US" altLang="zh-CN" sz="2000" dirty="0"/>
              <a:t>='</a:t>
            </a:r>
            <a:r>
              <a:rPr lang="en-US" altLang="zh-CN" sz="2000" dirty="0" err="1"/>
              <a:t>english</a:t>
            </a:r>
            <a:r>
              <a:rPr lang="en-US" altLang="zh-CN" sz="2000" dirty="0"/>
              <a:t>') </a:t>
            </a:r>
          </a:p>
          <a:p>
            <a:pPr lvl="1">
              <a:lnSpc>
                <a:spcPct val="150000"/>
              </a:lnSpc>
            </a:pPr>
            <a:r>
              <a:rPr lang="zh-CN" altLang="en-US" sz="2000" dirty="0" smtClean="0">
                <a:latin typeface="微软雅黑" panose="020B0503020204020204" pitchFamily="34" charset="-122"/>
                <a:ea typeface="微软雅黑" panose="020B0503020204020204" pitchFamily="34" charset="-122"/>
              </a:rPr>
              <a:t>根据</a:t>
            </a:r>
            <a:r>
              <a:rPr lang="zh-CN" altLang="en-US" sz="2000" dirty="0">
                <a:latin typeface="微软雅黑" panose="020B0503020204020204" pitchFamily="34" charset="-122"/>
                <a:ea typeface="微软雅黑" panose="020B0503020204020204" pitchFamily="34" charset="-122"/>
              </a:rPr>
              <a:t>指定的公式将文档中的词转换为概率表示</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pPr>
            <a:r>
              <a:rPr lang="en-US" altLang="zh-CN" sz="2000" dirty="0" err="1">
                <a:latin typeface="微软雅黑" panose="020B0503020204020204" pitchFamily="34" charset="-122"/>
                <a:ea typeface="微软雅黑" panose="020B0503020204020204" pitchFamily="34" charset="-122"/>
              </a:rPr>
              <a:t>fit_transform</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raw_documents,y</a:t>
            </a:r>
            <a:r>
              <a:rPr lang="en-US" altLang="zh-CN" sz="200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p>
            <a:pPr lvl="1">
              <a:lnSpc>
                <a:spcPct val="150000"/>
              </a:lnSpc>
            </a:pPr>
            <a:r>
              <a:rPr lang="zh-CN" altLang="en-US" sz="2000" b="0" dirty="0">
                <a:latin typeface="微软雅黑" panose="020B0503020204020204" pitchFamily="34" charset="-122"/>
                <a:ea typeface="微软雅黑" panose="020B0503020204020204" pitchFamily="34" charset="-122"/>
              </a:rPr>
              <a:t>学习词汇和</a:t>
            </a:r>
            <a:r>
              <a:rPr lang="en-US" altLang="zh-CN" sz="2000" b="0" dirty="0" err="1">
                <a:latin typeface="微软雅黑" panose="020B0503020204020204" pitchFamily="34" charset="-122"/>
                <a:ea typeface="微软雅黑" panose="020B0503020204020204" pitchFamily="34" charset="-122"/>
              </a:rPr>
              <a:t>idf</a:t>
            </a:r>
            <a:r>
              <a:rPr lang="zh-CN" altLang="en-US" sz="2000" b="0" dirty="0">
                <a:latin typeface="微软雅黑" panose="020B0503020204020204" pitchFamily="34" charset="-122"/>
                <a:ea typeface="微软雅黑" panose="020B0503020204020204" pitchFamily="34" charset="-122"/>
              </a:rPr>
              <a:t>，返回术语文档矩阵。</a:t>
            </a:r>
          </a:p>
          <a:p>
            <a:pPr lvl="1">
              <a:lnSpc>
                <a:spcPct val="150000"/>
              </a:lnSpc>
            </a:pPr>
            <a:r>
              <a:rPr lang="en-US" altLang="zh-CN" sz="2000" dirty="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stop_words</a:t>
            </a:r>
            <a:r>
              <a:rPr lang="zh-CN" altLang="en-US" sz="2000" dirty="0">
                <a:latin typeface="微软雅黑" pitchFamily="34" charset="-122"/>
                <a:ea typeface="微软雅黑" pitchFamily="34" charset="-122"/>
              </a:rPr>
              <a:t>停止词，</a:t>
            </a:r>
            <a:r>
              <a:rPr lang="zh-CN" altLang="en-US" sz="2000" dirty="0" smtClean="0">
                <a:latin typeface="微软雅黑" pitchFamily="34" charset="-122"/>
                <a:ea typeface="微软雅黑" pitchFamily="34" charset="-122"/>
              </a:rPr>
              <a:t>不想</a:t>
            </a:r>
            <a:r>
              <a:rPr lang="zh-CN" altLang="en-US" sz="2000" dirty="0">
                <a:latin typeface="微软雅黑" pitchFamily="34" charset="-122"/>
                <a:ea typeface="微软雅黑" pitchFamily="34" charset="-122"/>
              </a:rPr>
              <a:t>要的词，筛选掉</a:t>
            </a:r>
            <a:r>
              <a:rPr lang="zh-CN" altLang="en-US" sz="2000" dirty="0" smtClean="0">
                <a:latin typeface="微软雅黑" pitchFamily="34" charset="-122"/>
                <a:ea typeface="微软雅黑" pitchFamily="34" charset="-122"/>
              </a:rPr>
              <a:t>，不会</a:t>
            </a:r>
            <a:r>
              <a:rPr lang="zh-CN" altLang="en-US" sz="2000" dirty="0">
                <a:latin typeface="微软雅黑" pitchFamily="34" charset="-122"/>
                <a:ea typeface="微软雅黑" pitchFamily="34" charset="-122"/>
              </a:rPr>
              <a:t>出现在词频矩阵</a:t>
            </a:r>
            <a:r>
              <a:rPr lang="zh-CN" altLang="en-US" sz="2000" dirty="0" smtClean="0">
                <a:latin typeface="微软雅黑" pitchFamily="34" charset="-122"/>
                <a:ea typeface="微软雅黑" pitchFamily="34" charset="-122"/>
              </a:rPr>
              <a:t>中</a:t>
            </a:r>
            <a:endParaRPr lang="en-US" altLang="zh-CN" sz="1600" dirty="0">
              <a:latin typeface="微软雅黑" pitchFamily="34" charset="-122"/>
              <a:ea typeface="微软雅黑" pitchFamily="34" charset="-122"/>
            </a:endParaRPr>
          </a:p>
          <a:p>
            <a:pPr lvl="2">
              <a:lnSpc>
                <a:spcPct val="150000"/>
              </a:lnSpc>
            </a:pPr>
            <a:endParaRPr lang="en-US" altLang="zh-CN" sz="1600" b="1"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7384487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文本</a:t>
            </a:r>
            <a:r>
              <a:rPr lang="zh-CN" altLang="en-US" sz="2000" b="1" dirty="0" smtClean="0">
                <a:latin typeface="微软雅黑" panose="020B0503020204020204" pitchFamily="34" charset="-122"/>
                <a:ea typeface="微软雅黑" panose="020B0503020204020204" pitchFamily="34" charset="-122"/>
              </a:rPr>
              <a:t>特征抽取</a:t>
            </a:r>
            <a:endParaRPr lang="zh-CN" altLang="en-US"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pPr>
            <a:r>
              <a:rPr lang="en-US" altLang="zh-CN" sz="2000" dirty="0" smtClean="0"/>
              <a:t>from </a:t>
            </a:r>
            <a:r>
              <a:rPr lang="en-US" altLang="zh-CN" sz="2000" dirty="0" err="1"/>
              <a:t>sklearn.feature_extraction.text</a:t>
            </a:r>
            <a:r>
              <a:rPr lang="en-US" altLang="zh-CN" sz="2000" dirty="0"/>
              <a:t> import </a:t>
            </a:r>
            <a:r>
              <a:rPr lang="en-US" altLang="zh-CN" sz="2000" dirty="0" err="1"/>
              <a:t>TfidfVectorizer</a:t>
            </a:r>
            <a:r>
              <a:rPr lang="en-US" altLang="zh-CN" sz="2000" dirty="0"/>
              <a:t> </a:t>
            </a:r>
            <a:endParaRPr lang="en-US" altLang="zh-CN" sz="2000" dirty="0" smtClean="0"/>
          </a:p>
          <a:p>
            <a:pPr lvl="1">
              <a:lnSpc>
                <a:spcPct val="150000"/>
              </a:lnSpc>
            </a:pPr>
            <a:r>
              <a:rPr lang="en-US" altLang="zh-CN" sz="2000" dirty="0" smtClean="0"/>
              <a:t>content </a:t>
            </a:r>
            <a:r>
              <a:rPr lang="en-US" altLang="zh-CN" sz="2000" dirty="0"/>
              <a:t>= ["life is </a:t>
            </a:r>
            <a:r>
              <a:rPr lang="en-US" altLang="zh-CN" sz="2000" dirty="0" err="1"/>
              <a:t>short,i</a:t>
            </a:r>
            <a:r>
              <a:rPr lang="en-US" altLang="zh-CN" sz="2000" dirty="0"/>
              <a:t> like </a:t>
            </a:r>
            <a:r>
              <a:rPr lang="en-US" altLang="zh-CN" sz="2000" dirty="0" err="1"/>
              <a:t>python","life</a:t>
            </a:r>
            <a:r>
              <a:rPr lang="en-US" altLang="zh-CN" sz="2000" dirty="0"/>
              <a:t> is too </a:t>
            </a:r>
            <a:r>
              <a:rPr lang="en-US" altLang="zh-CN" sz="2000" dirty="0" err="1"/>
              <a:t>long,i</a:t>
            </a:r>
            <a:r>
              <a:rPr lang="en-US" altLang="zh-CN" sz="2000" dirty="0"/>
              <a:t> dislike python"] </a:t>
            </a:r>
            <a:endParaRPr lang="en-US" altLang="zh-CN" sz="2000" dirty="0" smtClean="0"/>
          </a:p>
          <a:p>
            <a:pPr lvl="1">
              <a:lnSpc>
                <a:spcPct val="150000"/>
              </a:lnSpc>
            </a:pPr>
            <a:r>
              <a:rPr lang="en-US" altLang="zh-CN" sz="2000" dirty="0" err="1" smtClean="0"/>
              <a:t>vectorizer</a:t>
            </a:r>
            <a:r>
              <a:rPr lang="en-US" altLang="zh-CN" sz="2000" dirty="0" smtClean="0"/>
              <a:t> </a:t>
            </a:r>
            <a:r>
              <a:rPr lang="en-US" altLang="zh-CN" sz="2000" dirty="0"/>
              <a:t>= </a:t>
            </a:r>
            <a:r>
              <a:rPr lang="en-US" altLang="zh-CN" sz="2000" dirty="0" err="1"/>
              <a:t>TfidfVectorizer</a:t>
            </a:r>
            <a:r>
              <a:rPr lang="en-US" altLang="zh-CN" sz="2000" dirty="0"/>
              <a:t>(</a:t>
            </a:r>
            <a:r>
              <a:rPr lang="en-US" altLang="zh-CN" sz="2000" dirty="0" err="1"/>
              <a:t>stop_words</a:t>
            </a:r>
            <a:r>
              <a:rPr lang="en-US" altLang="zh-CN" sz="2000" dirty="0"/>
              <a:t>='</a:t>
            </a:r>
            <a:r>
              <a:rPr lang="en-US" altLang="zh-CN" sz="2000" dirty="0" err="1"/>
              <a:t>english</a:t>
            </a:r>
            <a:r>
              <a:rPr lang="en-US" altLang="zh-CN" sz="2000" dirty="0"/>
              <a:t>') </a:t>
            </a:r>
            <a:endParaRPr lang="en-US" altLang="zh-CN" sz="2000" dirty="0" smtClean="0"/>
          </a:p>
          <a:p>
            <a:pPr lvl="1">
              <a:lnSpc>
                <a:spcPct val="150000"/>
              </a:lnSpc>
            </a:pPr>
            <a:r>
              <a:rPr lang="en-US" altLang="zh-CN" sz="2000" dirty="0" smtClean="0"/>
              <a:t>print(</a:t>
            </a:r>
            <a:r>
              <a:rPr lang="en-US" altLang="zh-CN" sz="2000" dirty="0" err="1" smtClean="0"/>
              <a:t>vectorizer.fit_transform</a:t>
            </a:r>
            <a:r>
              <a:rPr lang="en-US" altLang="zh-CN" sz="2000" dirty="0" smtClean="0"/>
              <a:t>(content</a:t>
            </a:r>
            <a:r>
              <a:rPr lang="en-US" altLang="zh-CN" sz="2000" dirty="0"/>
              <a:t>).</a:t>
            </a:r>
            <a:r>
              <a:rPr lang="en-US" altLang="zh-CN" sz="2000" dirty="0" err="1"/>
              <a:t>toarray</a:t>
            </a:r>
            <a:r>
              <a:rPr lang="en-US" altLang="zh-CN" sz="2000" dirty="0"/>
              <a:t>()) </a:t>
            </a:r>
            <a:endParaRPr lang="en-US" altLang="zh-CN" sz="2000" dirty="0" smtClean="0"/>
          </a:p>
          <a:p>
            <a:pPr lvl="1">
              <a:lnSpc>
                <a:spcPct val="150000"/>
              </a:lnSpc>
            </a:pPr>
            <a:r>
              <a:rPr lang="en-US" altLang="zh-CN" sz="2000" dirty="0" smtClean="0"/>
              <a:t>print(</a:t>
            </a:r>
            <a:r>
              <a:rPr lang="en-US" altLang="zh-CN" sz="2000" dirty="0" err="1" smtClean="0"/>
              <a:t>vectorizer.vocabulary</a:t>
            </a:r>
            <a:r>
              <a:rPr lang="en-US" altLang="zh-CN" sz="2000" dirty="0" smtClean="0"/>
              <a:t>_)  #</a:t>
            </a:r>
            <a:r>
              <a:rPr lang="en-US" altLang="zh-CN" sz="1800" dirty="0">
                <a:latin typeface="微软雅黑" panose="020B0503020204020204" pitchFamily="34" charset="-122"/>
                <a:ea typeface="微软雅黑" panose="020B0503020204020204" pitchFamily="34" charset="-122"/>
              </a:rPr>
              <a:t>Vocabulary_:</a:t>
            </a:r>
            <a:r>
              <a:rPr lang="zh-CN" altLang="en-US" sz="1800" dirty="0">
                <a:latin typeface="微软雅黑" panose="020B0503020204020204" pitchFamily="34" charset="-122"/>
                <a:ea typeface="微软雅黑" panose="020B0503020204020204" pitchFamily="34" charset="-122"/>
              </a:rPr>
              <a:t>词汇表</a:t>
            </a:r>
            <a:endParaRPr lang="en-US" altLang="zh-CN" sz="18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itchFamily="34" charset="-122"/>
              <a:ea typeface="微软雅黑" pitchFamily="34" charset="-122"/>
            </a:endParaRPr>
          </a:p>
          <a:p>
            <a:pPr lvl="2">
              <a:lnSpc>
                <a:spcPct val="150000"/>
              </a:lnSpc>
            </a:pPr>
            <a:endParaRPr lang="en-US" altLang="zh-CN" sz="1600" dirty="0">
              <a:latin typeface="微软雅黑" pitchFamily="34" charset="-122"/>
              <a:ea typeface="微软雅黑" pitchFamily="34" charset="-122"/>
            </a:endParaRPr>
          </a:p>
          <a:p>
            <a:pPr lvl="2">
              <a:lnSpc>
                <a:spcPct val="150000"/>
              </a:lnSpc>
            </a:pPr>
            <a:endParaRPr lang="en-US" altLang="zh-CN" sz="1600" b="1"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474918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的特征处理</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通过特定的统计方法（数据方法），将数据转换成算法要求的</a:t>
            </a:r>
            <a:r>
              <a:rPr lang="zh-CN" altLang="en-US" sz="2000" dirty="0" smtClean="0">
                <a:latin typeface="微软雅黑" panose="020B0503020204020204" pitchFamily="34" charset="-122"/>
                <a:ea typeface="微软雅黑" panose="020B0503020204020204" pitchFamily="34" charset="-122"/>
              </a:rPr>
              <a:t>数据</a:t>
            </a:r>
            <a:endParaRPr lang="en-US" altLang="zh-CN" sz="2000" dirty="0" smtClean="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数值型数据：归一化 </a:t>
            </a:r>
            <a:r>
              <a:rPr lang="zh-CN" altLang="en-US" sz="2000">
                <a:latin typeface="微软雅黑" pitchFamily="34" charset="-122"/>
                <a:ea typeface="微软雅黑" pitchFamily="34" charset="-122"/>
              </a:rPr>
              <a:t>标准化 </a:t>
            </a:r>
            <a:r>
              <a:rPr lang="zh-CN" altLang="en-US" sz="2000" smtClean="0">
                <a:latin typeface="微软雅黑" pitchFamily="34" charset="-122"/>
                <a:ea typeface="微软雅黑" pitchFamily="34" charset="-122"/>
              </a:rPr>
              <a:t>缺失值</a:t>
            </a:r>
            <a:endParaRPr lang="zh-CN" altLang="en-US" sz="2000" dirty="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类别型数据：</a:t>
            </a:r>
            <a:r>
              <a:rPr lang="en-US" altLang="zh-CN" sz="2000" dirty="0">
                <a:latin typeface="微软雅黑" pitchFamily="34" charset="-122"/>
                <a:ea typeface="微软雅黑" pitchFamily="34" charset="-122"/>
              </a:rPr>
              <a:t>one-hot</a:t>
            </a:r>
            <a:r>
              <a:rPr lang="zh-CN" altLang="en-US" sz="2000" dirty="0">
                <a:latin typeface="微软雅黑" pitchFamily="34" charset="-122"/>
                <a:ea typeface="微软雅黑" pitchFamily="34" charset="-122"/>
              </a:rPr>
              <a:t>编码</a:t>
            </a: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时间型数据：时间的</a:t>
            </a:r>
            <a:r>
              <a:rPr lang="zh-CN" altLang="en-US" sz="2000" dirty="0" smtClean="0">
                <a:latin typeface="微软雅黑" pitchFamily="34" charset="-122"/>
                <a:ea typeface="微软雅黑" pitchFamily="34" charset="-122"/>
              </a:rPr>
              <a:t>切分</a:t>
            </a:r>
            <a:endParaRPr lang="en-US" altLang="zh-CN" sz="2000"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特征处理的</a:t>
            </a:r>
            <a:r>
              <a:rPr lang="en-US" altLang="zh-CN" sz="2000" dirty="0">
                <a:latin typeface="微软雅黑" pitchFamily="34" charset="-122"/>
                <a:ea typeface="微软雅黑" pitchFamily="34" charset="-122"/>
              </a:rPr>
              <a:t>API</a:t>
            </a:r>
            <a:r>
              <a:rPr lang="zh-CN" altLang="en-US"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sklearn.preprocessing</a:t>
            </a:r>
            <a:endParaRPr lang="en-US" altLang="zh-CN" sz="2000" dirty="0">
              <a:latin typeface="微软雅黑" pitchFamily="34" charset="-122"/>
              <a:ea typeface="微软雅黑" pitchFamily="34" charset="-122"/>
            </a:endParaRPr>
          </a:p>
          <a:p>
            <a:pPr lvl="2">
              <a:lnSpc>
                <a:spcPct val="150000"/>
              </a:lnSpc>
            </a:pPr>
            <a:endParaRPr lang="en-US" altLang="zh-CN" sz="1600" b="1"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516957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特点：通过对原始数据进行变换，把数据映射到默认值</a:t>
            </a:r>
            <a:r>
              <a:rPr lang="en-US" altLang="zh-CN"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之间</a:t>
            </a:r>
            <a:endParaRPr lang="en-US" altLang="zh-CN" sz="2000"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dirty="0" smtClean="0">
                <a:latin typeface="微软雅黑" pitchFamily="34" charset="-122"/>
                <a:ea typeface="微软雅黑" pitchFamily="34" charset="-122"/>
              </a:rPr>
              <a:t>归一化在</a:t>
            </a:r>
            <a:r>
              <a:rPr lang="zh-CN" altLang="en-US" sz="2000" dirty="0">
                <a:latin typeface="微软雅黑" pitchFamily="34" charset="-122"/>
                <a:ea typeface="微软雅黑" pitchFamily="34" charset="-122"/>
              </a:rPr>
              <a:t>特征（维度）非常多的</a:t>
            </a:r>
            <a:r>
              <a:rPr lang="zh-CN" altLang="en-US" sz="2000" dirty="0" smtClean="0">
                <a:latin typeface="微软雅黑" pitchFamily="34" charset="-122"/>
                <a:ea typeface="微软雅黑" pitchFamily="34" charset="-122"/>
              </a:rPr>
              <a:t>时候，把</a:t>
            </a:r>
            <a:r>
              <a:rPr lang="zh-CN" altLang="en-US" sz="2000" dirty="0">
                <a:latin typeface="微软雅黑" pitchFamily="34" charset="-122"/>
                <a:ea typeface="微软雅黑" pitchFamily="34" charset="-122"/>
              </a:rPr>
              <a:t>不同来源的数据统一到一个参考区间</a:t>
            </a:r>
            <a:r>
              <a:rPr lang="zh-CN" altLang="en-US" sz="2000" dirty="0" smtClean="0">
                <a:latin typeface="微软雅黑" pitchFamily="34" charset="-122"/>
                <a:ea typeface="微软雅黑" pitchFamily="34" charset="-122"/>
              </a:rPr>
              <a:t>下</a:t>
            </a:r>
            <a:r>
              <a:rPr lang="zh-CN" altLang="en-US" sz="2000" dirty="0">
                <a:latin typeface="微软雅黑" pitchFamily="34" charset="-122"/>
                <a:ea typeface="微软雅黑" pitchFamily="34" charset="-122"/>
              </a:rPr>
              <a:t>，防止某一维或某几维对数据影响过大</a:t>
            </a:r>
            <a:r>
              <a:rPr lang="zh-CN" altLang="en-US"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这样比较起来才有</a:t>
            </a:r>
            <a:r>
              <a:rPr lang="zh-CN" altLang="en-US" sz="2000" dirty="0" smtClean="0">
                <a:latin typeface="微软雅黑" pitchFamily="34" charset="-122"/>
                <a:ea typeface="微软雅黑" pitchFamily="34" charset="-122"/>
              </a:rPr>
              <a:t>意义</a:t>
            </a:r>
            <a:endParaRPr lang="en-US" altLang="zh-CN" sz="2000"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dirty="0" smtClean="0">
                <a:latin typeface="微软雅黑" pitchFamily="34" charset="-122"/>
                <a:ea typeface="微软雅黑" pitchFamily="34" charset="-122"/>
              </a:rPr>
              <a:t>其次可以使程序运行</a:t>
            </a:r>
            <a:r>
              <a:rPr lang="zh-CN" altLang="en-US" sz="2000" dirty="0">
                <a:latin typeface="微软雅黑" pitchFamily="34" charset="-122"/>
                <a:ea typeface="微软雅黑" pitchFamily="34" charset="-122"/>
              </a:rPr>
              <a:t>更快</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lang="zh-CN" altLang="en-US" sz="2000" dirty="0">
                <a:latin typeface="微软雅黑" pitchFamily="34" charset="-122"/>
                <a:ea typeface="微软雅黑" pitchFamily="34" charset="-122"/>
              </a:rPr>
              <a:t>最大值与最小值非常容易受异常点影响，所以这种方法鲁棒性较差，只适合传统精确小数据场景。</a:t>
            </a:r>
            <a:endParaRPr lang="en-US" altLang="zh-CN" sz="2000"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724908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机器学习能解决哪些问题？</a:t>
            </a:r>
            <a:endParaRPr lang="zh-CN" altLang="en-US" sz="1800" b="1" dirty="0">
              <a:latin typeface="微软雅黑" panose="020B0503020204020204" pitchFamily="34" charset="-122"/>
              <a:ea typeface="微软雅黑" panose="020B0503020204020204" pitchFamily="34" charset="-122"/>
            </a:endParaRPr>
          </a:p>
          <a:p>
            <a:pPr lvl="1">
              <a:lnSpc>
                <a:spcPct val="150000"/>
              </a:lnSpc>
              <a:defRPr/>
            </a:pPr>
            <a:r>
              <a:rPr lang="zh-CN" altLang="en-US" sz="1800" b="1" dirty="0">
                <a:latin typeface="微软雅黑" panose="020B0503020204020204" pitchFamily="34" charset="-122"/>
                <a:ea typeface="微软雅黑" panose="020B0503020204020204" pitchFamily="34" charset="-122"/>
              </a:rPr>
              <a:t>解放</a:t>
            </a:r>
            <a:r>
              <a:rPr lang="zh-CN" altLang="en-US" sz="1800" b="1" dirty="0" smtClean="0">
                <a:latin typeface="微软雅黑" panose="020B0503020204020204" pitchFamily="34" charset="-122"/>
                <a:ea typeface="微软雅黑" panose="020B0503020204020204" pitchFamily="34" charset="-122"/>
              </a:rPr>
              <a:t>生产力</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智能客服：</a:t>
            </a:r>
            <a:r>
              <a:rPr lang="en-US" altLang="zh-CN" sz="1800" dirty="0">
                <a:latin typeface="微软雅黑" panose="020B0503020204020204" pitchFamily="34" charset="-122"/>
                <a:ea typeface="微软雅黑" panose="020B0503020204020204" pitchFamily="34" charset="-122"/>
              </a:rPr>
              <a:t> 24</a:t>
            </a:r>
            <a:r>
              <a:rPr lang="zh-CN" altLang="en-US" sz="1800" dirty="0">
                <a:latin typeface="微软雅黑" panose="020B0503020204020204" pitchFamily="34" charset="-122"/>
                <a:ea typeface="微软雅黑" panose="020B0503020204020204" pitchFamily="34" charset="-122"/>
              </a:rPr>
              <a:t>小时</a:t>
            </a:r>
            <a:r>
              <a:rPr lang="zh-CN" altLang="en-US" sz="1800" dirty="0" smtClean="0">
                <a:latin typeface="微软雅黑" panose="020B0503020204020204" pitchFamily="34" charset="-122"/>
                <a:ea typeface="微软雅黑" panose="020B0503020204020204" pitchFamily="34" charset="-122"/>
              </a:rPr>
              <a:t>作业</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解决</a:t>
            </a:r>
            <a:r>
              <a:rPr lang="zh-CN" altLang="en-US" sz="1800" b="1" dirty="0">
                <a:latin typeface="微软雅黑" panose="020B0503020204020204" pitchFamily="34" charset="-122"/>
                <a:ea typeface="微软雅黑" panose="020B0503020204020204" pitchFamily="34" charset="-122"/>
              </a:rPr>
              <a:t>专业</a:t>
            </a:r>
            <a:r>
              <a:rPr lang="zh-CN" altLang="en-US" sz="1800" b="1" dirty="0" smtClean="0">
                <a:latin typeface="微软雅黑" panose="020B0503020204020204" pitchFamily="34" charset="-122"/>
                <a:ea typeface="微软雅黑" panose="020B0503020204020204" pitchFamily="34" charset="-122"/>
              </a:rPr>
              <a:t>问题</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阿里</a:t>
            </a:r>
            <a:r>
              <a:rPr lang="en-US" altLang="zh-CN" sz="1800" dirty="0" smtClean="0">
                <a:latin typeface="微软雅黑" panose="020B0503020204020204" pitchFamily="34" charset="-122"/>
                <a:ea typeface="微软雅黑" panose="020B0503020204020204" pitchFamily="34" charset="-122"/>
              </a:rPr>
              <a:t>ET</a:t>
            </a:r>
            <a:r>
              <a:rPr lang="zh-CN" altLang="en-US" sz="1800" dirty="0">
                <a:latin typeface="微软雅黑" panose="020B0503020204020204" pitchFamily="34" charset="-122"/>
                <a:ea typeface="微软雅黑" panose="020B0503020204020204" pitchFamily="34" charset="-122"/>
              </a:rPr>
              <a:t>医疗大脑：吸收外部的精良算法和医学</a:t>
            </a:r>
            <a:r>
              <a:rPr lang="zh-CN" altLang="en-US" sz="1800" dirty="0" smtClean="0">
                <a:latin typeface="微软雅黑" panose="020B0503020204020204" pitchFamily="34" charset="-122"/>
                <a:ea typeface="微软雅黑" panose="020B0503020204020204" pitchFamily="34" charset="-122"/>
              </a:rPr>
              <a:t>经验，医生的助手，应用领域：患者</a:t>
            </a:r>
            <a:r>
              <a:rPr lang="zh-CN" altLang="en-US" sz="1800" dirty="0">
                <a:latin typeface="微软雅黑" panose="020B0503020204020204" pitchFamily="34" charset="-122"/>
                <a:ea typeface="微软雅黑" panose="020B0503020204020204" pitchFamily="34" charset="-122"/>
              </a:rPr>
              <a:t>虚拟助理、医学影像、药效挖掘、新药研发、健康</a:t>
            </a:r>
            <a:r>
              <a:rPr lang="zh-CN" altLang="en-US" sz="1800" dirty="0" smtClean="0">
                <a:latin typeface="微软雅黑" panose="020B0503020204020204" pitchFamily="34" charset="-122"/>
                <a:ea typeface="微软雅黑" panose="020B0503020204020204" pitchFamily="34" charset="-122"/>
              </a:rPr>
              <a:t>管理</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提供</a:t>
            </a:r>
            <a:r>
              <a:rPr lang="zh-CN" altLang="en-US" sz="1800" b="1" dirty="0">
                <a:latin typeface="微软雅黑" panose="020B0503020204020204" pitchFamily="34" charset="-122"/>
                <a:ea typeface="微软雅黑" panose="020B0503020204020204" pitchFamily="34" charset="-122"/>
              </a:rPr>
              <a:t>社会</a:t>
            </a:r>
            <a:r>
              <a:rPr lang="zh-CN" altLang="en-US" sz="1800" b="1" dirty="0" smtClean="0">
                <a:latin typeface="微软雅黑" panose="020B0503020204020204" pitchFamily="34" charset="-122"/>
                <a:ea typeface="微软雅黑" panose="020B0503020204020204" pitchFamily="34" charset="-122"/>
              </a:rPr>
              <a:t>便利</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阿里</a:t>
            </a:r>
            <a:r>
              <a:rPr lang="en-US" altLang="zh-CN" sz="1800" dirty="0" smtClean="0">
                <a:latin typeface="微软雅黑" panose="020B0503020204020204" pitchFamily="34" charset="-122"/>
                <a:ea typeface="微软雅黑" panose="020B0503020204020204" pitchFamily="34" charset="-122"/>
              </a:rPr>
              <a:t>ET</a:t>
            </a:r>
            <a:r>
              <a:rPr lang="zh-CN" altLang="en-US" sz="1800" dirty="0" smtClean="0">
                <a:latin typeface="微软雅黑" panose="020B0503020204020204" pitchFamily="34" charset="-122"/>
                <a:ea typeface="微软雅黑" panose="020B0503020204020204" pitchFamily="34" charset="-122"/>
              </a:rPr>
              <a:t>城市大脑：对</a:t>
            </a:r>
            <a:r>
              <a:rPr lang="zh-CN" altLang="en-US" sz="1800" dirty="0">
                <a:latin typeface="微软雅黑" panose="020B0503020204020204" pitchFamily="34" charset="-122"/>
                <a:ea typeface="微软雅黑" panose="020B0503020204020204" pitchFamily="34" charset="-122"/>
              </a:rPr>
              <a:t>整个城市进行全局实时分析，自动调配公共</a:t>
            </a:r>
            <a:r>
              <a:rPr lang="zh-CN" altLang="en-US" sz="1800" dirty="0" smtClean="0">
                <a:latin typeface="微软雅黑" panose="020B0503020204020204" pitchFamily="34" charset="-122"/>
                <a:ea typeface="微软雅黑" panose="020B0503020204020204" pitchFamily="34" charset="-122"/>
              </a:rPr>
              <a:t>资源，</a:t>
            </a:r>
            <a:r>
              <a:rPr lang="zh-CN" altLang="en-US" sz="1800" dirty="0">
                <a:latin typeface="微软雅黑" panose="020B0503020204020204" pitchFamily="34" charset="-122"/>
                <a:ea typeface="微软雅黑" panose="020B0503020204020204" pitchFamily="34" charset="-122"/>
              </a:rPr>
              <a:t>红绿灯设置、路线</a:t>
            </a:r>
            <a:r>
              <a:rPr lang="zh-CN" altLang="en-US" sz="1800" dirty="0" smtClean="0">
                <a:latin typeface="微软雅黑" panose="020B0503020204020204" pitchFamily="34" charset="-122"/>
                <a:ea typeface="微软雅黑" panose="020B0503020204020204" pitchFamily="34" charset="-122"/>
              </a:rPr>
              <a:t>推荐、交通事故判定</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18550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r>
              <a:rPr lang="zh-CN" altLang="en-US" sz="1800" dirty="0">
                <a:latin typeface="微软雅黑" pitchFamily="34" charset="-122"/>
                <a:ea typeface="微软雅黑" pitchFamily="34" charset="-122"/>
              </a:rPr>
              <a:t>例如：一个人的身高和体重两个特征，假如体重</a:t>
            </a:r>
            <a:r>
              <a:rPr lang="en-US" altLang="zh-CN" sz="1800" dirty="0">
                <a:latin typeface="微软雅黑" pitchFamily="34" charset="-122"/>
                <a:ea typeface="微软雅黑" pitchFamily="34" charset="-122"/>
              </a:rPr>
              <a:t>50kg</a:t>
            </a:r>
            <a:r>
              <a:rPr lang="zh-CN" altLang="en-US" sz="1800" dirty="0">
                <a:latin typeface="微软雅黑" pitchFamily="34" charset="-122"/>
                <a:ea typeface="微软雅黑" pitchFamily="34" charset="-122"/>
              </a:rPr>
              <a:t>，身高</a:t>
            </a:r>
            <a:r>
              <a:rPr lang="en-US" altLang="zh-CN" sz="1800" dirty="0">
                <a:latin typeface="微软雅黑" pitchFamily="34" charset="-122"/>
                <a:ea typeface="微软雅黑" pitchFamily="34" charset="-122"/>
              </a:rPr>
              <a:t>175cm,</a:t>
            </a:r>
            <a:r>
              <a:rPr lang="zh-CN" altLang="en-US" sz="1800" dirty="0">
                <a:latin typeface="微软雅黑" pitchFamily="34" charset="-122"/>
                <a:ea typeface="微软雅黑" pitchFamily="34" charset="-122"/>
              </a:rPr>
              <a:t>由于两个单位不一样，数值大小不一样。如果比较两个人的体型差距时，那么身高对结果影响会比较</a:t>
            </a:r>
            <a:r>
              <a:rPr lang="zh-CN" altLang="en-US" sz="1800" dirty="0" smtClean="0">
                <a:latin typeface="微软雅黑" pitchFamily="34" charset="-122"/>
                <a:ea typeface="微软雅黑" pitchFamily="34" charset="-122"/>
              </a:rPr>
              <a:t>大。</a:t>
            </a:r>
            <a:endParaRPr lang="en-US" altLang="zh-CN" sz="18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5524626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Wingdings" panose="05000000000000000000" pitchFamily="2" charset="2"/>
              <a:buChar char="n"/>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a:t>
            </a:r>
            <a:endParaRPr lang="zh-CN" altLang="en-US" sz="20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endParaRPr lang="en-US" altLang="zh-CN" sz="2000"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 name="文本框 6"/>
              <p:cNvSpPr txBox="1"/>
              <p:nvPr/>
            </p:nvSpPr>
            <p:spPr>
              <a:xfrm>
                <a:off x="2142197" y="2443724"/>
                <a:ext cx="1783630" cy="516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a:latin typeface="Cambria Math"/>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 </m:t>
                      </m:r>
                      <m:f>
                        <m:fPr>
                          <m:ctrlPr>
                            <a:rPr kumimoji="1" lang="mr-IN" altLang="zh-CN" b="0" i="1">
                              <a:latin typeface="Cambria Math"/>
                            </a:rPr>
                          </m:ctrlPr>
                        </m:fPr>
                        <m:num>
                          <m:r>
                            <a:rPr kumimoji="1" lang="en-US" altLang="zh-CN" b="0" i="1">
                              <a:latin typeface="Cambria Math" charset="0"/>
                            </a:rPr>
                            <m:t>𝑥</m:t>
                          </m:r>
                          <m:r>
                            <a:rPr kumimoji="1" lang="en-US" altLang="zh-CN" b="0" i="1">
                              <a:latin typeface="Cambria Math" charset="0"/>
                            </a:rPr>
                            <m:t>−</m:t>
                          </m:r>
                          <m:r>
                            <a:rPr kumimoji="1" lang="en-US" altLang="zh-CN" b="0" i="1">
                              <a:latin typeface="Cambria Math" charset="0"/>
                            </a:rPr>
                            <m:t>𝑚𝑖𝑛</m:t>
                          </m:r>
                        </m:num>
                        <m:den>
                          <m:r>
                            <a:rPr kumimoji="1" lang="en-US" altLang="zh-CN" b="0" i="1">
                              <a:latin typeface="Cambria Math" charset="0"/>
                            </a:rPr>
                            <m:t>𝑚𝑎𝑥</m:t>
                          </m:r>
                          <m:r>
                            <a:rPr kumimoji="1" lang="en-US" altLang="zh-CN" b="0" i="1">
                              <a:latin typeface="Cambria Math" charset="0"/>
                            </a:rPr>
                            <m:t>−</m:t>
                          </m:r>
                          <m:r>
                            <a:rPr kumimoji="1" lang="en-US" altLang="zh-CN" b="0" i="1">
                              <a:latin typeface="Cambria Math" charset="0"/>
                            </a:rPr>
                            <m:t>𝑚𝑖𝑛</m:t>
                          </m:r>
                        </m:den>
                      </m:f>
                    </m:oMath>
                  </m:oMathPara>
                </a14:m>
                <a:endParaRPr kumimoji="1" lang="zh-CN" altLang="en-US" b="0" dirty="0">
                  <a:latin typeface="微软雅黑" panose="020B0503020204020204" pitchFamily="34" charset="-122"/>
                  <a:ea typeface="微软雅黑" panose="020B0503020204020204" pitchFamily="34" charset="-122"/>
                </a:endParaRPr>
              </a:p>
            </p:txBody>
          </p:sp>
        </mc:Choice>
        <mc:Fallback xmlns="">
          <p:sp>
            <p:nvSpPr>
              <p:cNvPr id="6" name="文本框 6"/>
              <p:cNvSpPr txBox="1">
                <a:spLocks noRot="1" noChangeAspect="1" noMove="1" noResize="1" noEditPoints="1" noAdjustHandles="1" noChangeArrowheads="1" noChangeShapeType="1" noTextEdit="1"/>
              </p:cNvSpPr>
              <p:nvPr/>
            </p:nvSpPr>
            <p:spPr>
              <a:xfrm>
                <a:off x="2142197" y="2443724"/>
                <a:ext cx="1783630" cy="51668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文本框 7"/>
          <p:cNvSpPr txBox="1"/>
          <p:nvPr/>
        </p:nvSpPr>
        <p:spPr>
          <a:xfrm>
            <a:off x="1281064" y="2517398"/>
            <a:ext cx="877163" cy="369332"/>
          </a:xfrm>
          <a:prstGeom prst="rect">
            <a:avLst/>
          </a:prstGeom>
          <a:noFill/>
        </p:spPr>
        <p:txBody>
          <a:bodyPr wrap="none" rtlCol="0">
            <a:spAutoFit/>
          </a:bodyPr>
          <a:lstStyle/>
          <a:p>
            <a:r>
              <a:rPr kumimoji="1" lang="zh-CN" altLang="en-US" b="0" dirty="0">
                <a:latin typeface="微软雅黑" panose="020B0503020204020204" pitchFamily="34" charset="-122"/>
                <a:ea typeface="微软雅黑" panose="020B0503020204020204" pitchFamily="34" charset="-122"/>
              </a:rPr>
              <a:t>公式：</a:t>
            </a:r>
          </a:p>
        </p:txBody>
      </p:sp>
      <p:sp>
        <p:nvSpPr>
          <p:cNvPr id="8" name="文本框 9"/>
          <p:cNvSpPr txBox="1"/>
          <p:nvPr/>
        </p:nvSpPr>
        <p:spPr>
          <a:xfrm>
            <a:off x="1127788" y="3161122"/>
            <a:ext cx="7391767" cy="923330"/>
          </a:xfrm>
          <a:prstGeom prst="rect">
            <a:avLst/>
          </a:prstGeom>
          <a:noFill/>
        </p:spPr>
        <p:txBody>
          <a:bodyPr wrap="none" rtlCol="0">
            <a:spAutoFit/>
          </a:bodyPr>
          <a:lstStyle/>
          <a:p>
            <a:pPr algn="l">
              <a:lnSpc>
                <a:spcPct val="150000"/>
              </a:lnSpc>
            </a:pPr>
            <a:r>
              <a:rPr kumimoji="1" lang="zh-CN" altLang="en-US" b="0" dirty="0">
                <a:latin typeface="微软雅黑" panose="020B0503020204020204" pitchFamily="34" charset="-122"/>
                <a:ea typeface="微软雅黑" panose="020B0503020204020204" pitchFamily="34" charset="-122"/>
              </a:rPr>
              <a:t>注：作用于每一列，</a:t>
            </a:r>
            <a:r>
              <a:rPr kumimoji="1" lang="en-US" altLang="zh-CN" b="0" dirty="0">
                <a:latin typeface="微软雅黑" panose="020B0503020204020204" pitchFamily="34" charset="-122"/>
                <a:ea typeface="微软雅黑" panose="020B0503020204020204" pitchFamily="34" charset="-122"/>
              </a:rPr>
              <a:t>max</a:t>
            </a:r>
            <a:r>
              <a:rPr kumimoji="1" lang="zh-CN" altLang="en-US" b="0" dirty="0">
                <a:latin typeface="微软雅黑" panose="020B0503020204020204" pitchFamily="34" charset="-122"/>
                <a:ea typeface="微软雅黑" panose="020B0503020204020204" pitchFamily="34" charset="-122"/>
              </a:rPr>
              <a:t>为一列的最大值，</a:t>
            </a:r>
            <a:r>
              <a:rPr kumimoji="1" lang="en-US" altLang="zh-CN" b="0" dirty="0">
                <a:latin typeface="微软雅黑" panose="020B0503020204020204" pitchFamily="34" charset="-122"/>
                <a:ea typeface="微软雅黑" panose="020B0503020204020204" pitchFamily="34" charset="-122"/>
              </a:rPr>
              <a:t>min</a:t>
            </a:r>
            <a:r>
              <a:rPr kumimoji="1" lang="zh-CN" altLang="en-US" b="0" dirty="0">
                <a:latin typeface="微软雅黑" panose="020B0503020204020204" pitchFamily="34" charset="-122"/>
                <a:ea typeface="微软雅黑" panose="020B0503020204020204" pitchFamily="34" charset="-122"/>
              </a:rPr>
              <a:t>为一列的最小值</a:t>
            </a:r>
            <a:r>
              <a:rPr kumimoji="1" lang="en-US" altLang="zh-CN" b="0"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那么</a:t>
            </a:r>
            <a:r>
              <a:rPr kumimoji="1" lang="en-US" altLang="zh-CN" b="0" dirty="0">
                <a:latin typeface="微软雅黑" panose="020B0503020204020204" pitchFamily="34" charset="-122"/>
                <a:ea typeface="微软雅黑" panose="020B0503020204020204" pitchFamily="34" charset="-122"/>
              </a:rPr>
              <a:t>X</a:t>
            </a:r>
            <a:r>
              <a:rPr kumimoji="1" lang="en-US" altLang="zh-CN" b="0" dirty="0" smtClean="0">
                <a:latin typeface="微软雅黑" panose="020B0503020204020204" pitchFamily="34" charset="-122"/>
                <a:ea typeface="微软雅黑" panose="020B0503020204020204" pitchFamily="34" charset="-122"/>
              </a:rPr>
              <a:t>''</a:t>
            </a:r>
            <a:endParaRPr kumimoji="1" lang="en-US" altLang="zh-CN" b="0" dirty="0">
              <a:latin typeface="微软雅黑" panose="020B0503020204020204" pitchFamily="34" charset="-122"/>
              <a:ea typeface="微软雅黑" panose="020B0503020204020204" pitchFamily="34" charset="-122"/>
            </a:endParaRPr>
          </a:p>
          <a:p>
            <a:pPr algn="l">
              <a:lnSpc>
                <a:spcPct val="150000"/>
              </a:lnSpc>
            </a:pPr>
            <a:r>
              <a:rPr kumimoji="1" lang="zh-CN" altLang="en-US" b="0" dirty="0">
                <a:latin typeface="微软雅黑" panose="020B0503020204020204" pitchFamily="34" charset="-122"/>
                <a:ea typeface="微软雅黑" panose="020B0503020204020204" pitchFamily="34" charset="-122"/>
              </a:rPr>
              <a:t>为最终结果，</a:t>
            </a:r>
            <a:r>
              <a:rPr kumimoji="1" lang="en-US" altLang="zh-CN" b="0" dirty="0">
                <a:latin typeface="微软雅黑" panose="020B0503020204020204" pitchFamily="34" charset="-122"/>
                <a:ea typeface="微软雅黑" panose="020B0503020204020204" pitchFamily="34" charset="-122"/>
              </a:rPr>
              <a:t>mx</a:t>
            </a:r>
            <a:r>
              <a:rPr kumimoji="1" lang="zh-CN" altLang="en-US" b="0" dirty="0">
                <a:latin typeface="微软雅黑" panose="020B0503020204020204" pitchFamily="34" charset="-122"/>
                <a:ea typeface="微软雅黑" panose="020B0503020204020204" pitchFamily="34" charset="-122"/>
              </a:rPr>
              <a:t>，</a:t>
            </a:r>
            <a:r>
              <a:rPr kumimoji="1" lang="en-US" altLang="zh-CN" b="0" dirty="0">
                <a:latin typeface="微软雅黑" panose="020B0503020204020204" pitchFamily="34" charset="-122"/>
                <a:ea typeface="微软雅黑" panose="020B0503020204020204" pitchFamily="34" charset="-122"/>
              </a:rPr>
              <a:t>mi</a:t>
            </a:r>
            <a:r>
              <a:rPr kumimoji="1" lang="zh-CN" altLang="en-US" b="0" dirty="0">
                <a:latin typeface="微软雅黑" panose="020B0503020204020204" pitchFamily="34" charset="-122"/>
                <a:ea typeface="微软雅黑" panose="020B0503020204020204" pitchFamily="34" charset="-122"/>
              </a:rPr>
              <a:t>分别为指定区间值默认</a:t>
            </a:r>
            <a:r>
              <a:rPr kumimoji="1" lang="en-US" altLang="zh-CN" b="0" dirty="0">
                <a:latin typeface="微软雅黑" panose="020B0503020204020204" pitchFamily="34" charset="-122"/>
                <a:ea typeface="微软雅黑" panose="020B0503020204020204" pitchFamily="34" charset="-122"/>
              </a:rPr>
              <a:t>mx</a:t>
            </a:r>
            <a:r>
              <a:rPr kumimoji="1" lang="zh-CN" altLang="en-US" b="0" dirty="0">
                <a:latin typeface="微软雅黑" panose="020B0503020204020204" pitchFamily="34" charset="-122"/>
                <a:ea typeface="微软雅黑" panose="020B0503020204020204" pitchFamily="34" charset="-122"/>
              </a:rPr>
              <a:t>为</a:t>
            </a:r>
            <a:r>
              <a:rPr kumimoji="1" lang="en-US" altLang="zh-CN" b="0" dirty="0">
                <a:latin typeface="微软雅黑" panose="020B0503020204020204" pitchFamily="34" charset="-122"/>
                <a:ea typeface="微软雅黑" panose="020B0503020204020204" pitchFamily="34" charset="-122"/>
              </a:rPr>
              <a:t>1,mi</a:t>
            </a:r>
            <a:r>
              <a:rPr kumimoji="1" lang="zh-CN" altLang="en-US" b="0" dirty="0">
                <a:latin typeface="微软雅黑" panose="020B0503020204020204" pitchFamily="34" charset="-122"/>
                <a:ea typeface="微软雅黑" panose="020B0503020204020204" pitchFamily="34" charset="-122"/>
              </a:rPr>
              <a:t>为</a:t>
            </a:r>
            <a:r>
              <a:rPr kumimoji="1" lang="en-US" altLang="zh-CN" b="0" dirty="0">
                <a:latin typeface="微软雅黑" panose="020B0503020204020204" pitchFamily="34" charset="-122"/>
                <a:ea typeface="微软雅黑" panose="020B0503020204020204" pitchFamily="34" charset="-122"/>
              </a:rPr>
              <a:t>0</a:t>
            </a:r>
            <a:endParaRPr kumimoji="1" lang="zh-CN" altLang="en-US" b="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5"/>
              <p:cNvSpPr txBox="1"/>
              <p:nvPr/>
            </p:nvSpPr>
            <p:spPr>
              <a:xfrm>
                <a:off x="4120066" y="2564904"/>
                <a:ext cx="27931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a:latin typeface="Cambria Math"/>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m:t>
                      </m:r>
                      <m:sSup>
                        <m:sSupPr>
                          <m:ctrlPr>
                            <a:rPr kumimoji="1" lang="en-US" altLang="zh-CN" b="0" i="1">
                              <a:latin typeface="Cambria Math"/>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m:t>
                      </m:r>
                      <m:d>
                        <m:dPr>
                          <m:ctrlPr>
                            <a:rPr kumimoji="1" lang="en-US" altLang="zh-CN" b="0" i="1">
                              <a:latin typeface="Cambria Math"/>
                            </a:rPr>
                          </m:ctrlPr>
                        </m:dPr>
                        <m:e>
                          <m:r>
                            <a:rPr kumimoji="1" lang="en-US" altLang="zh-CN" b="0" i="1">
                              <a:latin typeface="Cambria Math" charset="0"/>
                            </a:rPr>
                            <m:t>𝑚𝑥</m:t>
                          </m:r>
                          <m:r>
                            <a:rPr kumimoji="1" lang="en-US" altLang="zh-CN" b="0" i="1">
                              <a:latin typeface="Cambria Math" charset="0"/>
                            </a:rPr>
                            <m:t>−</m:t>
                          </m:r>
                          <m:r>
                            <a:rPr kumimoji="1" lang="en-US" altLang="zh-CN" b="0" i="1">
                              <a:latin typeface="Cambria Math" charset="0"/>
                            </a:rPr>
                            <m:t>𝑚𝑖</m:t>
                          </m:r>
                        </m:e>
                      </m:d>
                      <m:r>
                        <a:rPr kumimoji="1" lang="en-US" altLang="zh-CN" b="0" i="1">
                          <a:latin typeface="Cambria Math" charset="0"/>
                        </a:rPr>
                        <m:t>+</m:t>
                      </m:r>
                      <m:r>
                        <a:rPr kumimoji="1" lang="en-US" altLang="zh-CN" b="0" i="1">
                          <a:latin typeface="Cambria Math" charset="0"/>
                        </a:rPr>
                        <m:t>𝑚𝑖</m:t>
                      </m:r>
                    </m:oMath>
                  </m:oMathPara>
                </a14:m>
                <a:endParaRPr kumimoji="1" lang="zh-CN" altLang="en-US" b="0">
                  <a:latin typeface="微软雅黑" panose="020B0503020204020204" pitchFamily="34" charset="-122"/>
                  <a:ea typeface="微软雅黑" panose="020B0503020204020204" pitchFamily="34" charset="-122"/>
                </a:endParaRPr>
              </a:p>
            </p:txBody>
          </p:sp>
        </mc:Choice>
        <mc:Fallback xmlns="">
          <p:sp>
            <p:nvSpPr>
              <p:cNvPr id="9" name="文本框 5"/>
              <p:cNvSpPr txBox="1">
                <a:spLocks noRot="1" noChangeAspect="1" noMove="1" noResize="1" noEditPoints="1" noAdjustHandles="1" noChangeArrowheads="1" noChangeShapeType="1" noTextEdit="1"/>
              </p:cNvSpPr>
              <p:nvPr/>
            </p:nvSpPr>
            <p:spPr>
              <a:xfrm>
                <a:off x="4120066" y="2564904"/>
                <a:ext cx="2793137" cy="276999"/>
              </a:xfrm>
              <a:prstGeom prst="rect">
                <a:avLst/>
              </a:prstGeom>
              <a:blipFill rotWithShape="1">
                <a:blip r:embed="rId4"/>
                <a:stretch>
                  <a:fillRect b="-8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14301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 </a:t>
            </a:r>
            <a:r>
              <a:rPr kumimoji="1" lang="en-US" altLang="zh-CN"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itchFamily="34" charset="-122"/>
                <a:ea typeface="微软雅黑" pitchFamily="34" charset="-122"/>
              </a:rPr>
              <a:t>API</a:t>
            </a: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smtClean="0">
                <a:latin typeface="微软雅黑" pitchFamily="34" charset="-122"/>
                <a:ea typeface="微软雅黑" pitchFamily="34" charset="-122"/>
              </a:rPr>
              <a:t>MinMaxScaler</a:t>
            </a:r>
            <a:r>
              <a:rPr lang="en-US" altLang="zh-CN"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feature_range</a:t>
            </a:r>
            <a:r>
              <a:rPr lang="en-US" altLang="zh-CN" sz="2000" dirty="0">
                <a:latin typeface="微软雅黑" pitchFamily="34" charset="-122"/>
                <a:ea typeface="微软雅黑" pitchFamily="34" charset="-122"/>
              </a:rPr>
              <a:t>=(0,1)...)</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每个特征值缩放到给定范围默认</a:t>
            </a:r>
            <a:r>
              <a:rPr lang="en-US" altLang="zh-CN"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a:t>
            </a:r>
            <a:r>
              <a:rPr lang="en-US" altLang="zh-CN"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smtClean="0">
                <a:latin typeface="微软雅黑" pitchFamily="34" charset="-122"/>
                <a:ea typeface="微软雅黑" pitchFamily="34" charset="-122"/>
              </a:rPr>
              <a:t>数据转换：</a:t>
            </a:r>
            <a:r>
              <a:rPr lang="en-US" altLang="zh-CN" sz="2000" dirty="0" err="1" smtClean="0">
                <a:latin typeface="微软雅黑" pitchFamily="34" charset="-122"/>
                <a:ea typeface="微软雅黑" pitchFamily="34" charset="-122"/>
              </a:rPr>
              <a:t>MinMaxScaler.fit_transform</a:t>
            </a:r>
            <a:r>
              <a:rPr lang="en-US" altLang="zh-CN" sz="2000" dirty="0" smtClean="0">
                <a:latin typeface="微软雅黑" pitchFamily="34" charset="-122"/>
                <a:ea typeface="微软雅黑" pitchFamily="34" charset="-122"/>
              </a:rPr>
              <a:t>(X</a:t>
            </a:r>
            <a:r>
              <a:rPr lang="en-US" altLang="zh-CN" sz="20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X:numpy array </a:t>
            </a:r>
            <a:r>
              <a:rPr lang="zh-CN" altLang="en-US" sz="2000" dirty="0">
                <a:latin typeface="微软雅黑" pitchFamily="34" charset="-122"/>
                <a:ea typeface="微软雅黑" pitchFamily="34" charset="-122"/>
              </a:rPr>
              <a:t>格式的数据 </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n_samples,n_features</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，特征值样本的数组</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返回值：转换后的形状相同的</a:t>
            </a:r>
            <a:r>
              <a:rPr lang="en-US" altLang="zh-CN" sz="2000" dirty="0">
                <a:latin typeface="微软雅黑" pitchFamily="34" charset="-122"/>
                <a:ea typeface="微软雅黑" pitchFamily="34" charset="-122"/>
              </a:rPr>
              <a:t>array</a:t>
            </a:r>
            <a:endParaRPr lang="en-US" altLang="zh-CN" sz="2000" dirty="0" smtClean="0">
              <a:latin typeface="微软雅黑" pitchFamily="34" charset="-122"/>
              <a:ea typeface="微软雅黑" pitchFamily="34" charset="-122"/>
            </a:endParaRPr>
          </a:p>
          <a:p>
            <a:pPr lvl="2">
              <a:lnSpc>
                <a:spcPct val="150000"/>
              </a:lnSpc>
            </a:pPr>
            <a:endParaRPr lang="en-US" altLang="zh-CN" sz="16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82530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 </a:t>
            </a:r>
            <a:r>
              <a:rPr kumimoji="1"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1800" dirty="0">
                <a:latin typeface="微软雅黑" panose="020B0503020204020204" pitchFamily="34" charset="-122"/>
                <a:ea typeface="微软雅黑" panose="020B0503020204020204" pitchFamily="34" charset="-122"/>
              </a:rPr>
              <a:t>from </a:t>
            </a:r>
            <a:r>
              <a:rPr lang="en-US" altLang="zh-CN" sz="1800" dirty="0" err="1">
                <a:latin typeface="微软雅黑" panose="020B0503020204020204" pitchFamily="34" charset="-122"/>
                <a:ea typeface="微软雅黑" panose="020B0503020204020204" pitchFamily="34" charset="-122"/>
              </a:rPr>
              <a:t>sklearn.preprocessing</a:t>
            </a:r>
            <a:r>
              <a:rPr lang="en-US" altLang="zh-CN" sz="1800" dirty="0">
                <a:latin typeface="微软雅黑" panose="020B0503020204020204" pitchFamily="34" charset="-122"/>
                <a:ea typeface="微软雅黑" panose="020B0503020204020204" pitchFamily="34" charset="-122"/>
              </a:rPr>
              <a:t> import </a:t>
            </a:r>
            <a:r>
              <a:rPr lang="en-US" altLang="zh-CN" sz="1800" dirty="0" err="1" smtClean="0">
                <a:latin typeface="微软雅黑" panose="020B0503020204020204" pitchFamily="34" charset="-122"/>
                <a:ea typeface="微软雅黑" panose="020B0503020204020204" pitchFamily="34" charset="-122"/>
              </a:rPr>
              <a:t>MinMaxScaler</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1800" dirty="0" err="1" smtClean="0">
                <a:latin typeface="微软雅黑" panose="020B0503020204020204" pitchFamily="34" charset="-122"/>
                <a:ea typeface="微软雅黑" panose="020B0503020204020204" pitchFamily="34" charset="-122"/>
              </a:rPr>
              <a:t>def</a:t>
            </a:r>
            <a:r>
              <a:rPr lang="en-US" altLang="zh-CN" sz="1800" dirty="0" smtClean="0">
                <a:latin typeface="微软雅黑" panose="020B0503020204020204" pitchFamily="34" charset="-122"/>
                <a:ea typeface="微软雅黑" panose="020B0503020204020204" pitchFamily="34" charset="-122"/>
              </a:rPr>
              <a:t> mms()</a:t>
            </a:r>
            <a:r>
              <a:rPr lang="en-US" altLang="zh-CN" sz="1800" dirty="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itchFamily="34" charset="-122"/>
                <a:ea typeface="微软雅黑" pitchFamily="34" charset="-122"/>
              </a:rPr>
              <a:t>minmax</a:t>
            </a:r>
            <a:r>
              <a:rPr lang="en-US" altLang="zh-CN" sz="1800" dirty="0" smtClean="0">
                <a:latin typeface="微软雅黑" pitchFamily="34" charset="-122"/>
                <a:ea typeface="微软雅黑" pitchFamily="34" charset="-122"/>
              </a:rPr>
              <a:t> </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MinMaxScaler</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feature_range</a:t>
            </a:r>
            <a:r>
              <a:rPr lang="en-US" altLang="zh-CN" sz="1800" dirty="0">
                <a:latin typeface="微软雅黑" pitchFamily="34" charset="-122"/>
                <a:ea typeface="微软雅黑" pitchFamily="34" charset="-122"/>
              </a:rPr>
              <a:t>=(2,4))</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    data = </a:t>
            </a:r>
            <a:r>
              <a:rPr lang="en-US" altLang="zh-CN" sz="1800" dirty="0" err="1">
                <a:latin typeface="微软雅黑" pitchFamily="34" charset="-122"/>
                <a:ea typeface="微软雅黑" pitchFamily="34" charset="-122"/>
              </a:rPr>
              <a:t>minmax.fit_transform</a:t>
            </a:r>
            <a:r>
              <a:rPr lang="en-US" altLang="zh-CN" sz="1800" dirty="0">
                <a:latin typeface="微软雅黑" pitchFamily="34" charset="-122"/>
                <a:ea typeface="微软雅黑" pitchFamily="34" charset="-122"/>
              </a:rPr>
              <a:t>([[90,2,10,40],[60,4,15,45],[75,3,13,46]])</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    print(data)</a:t>
            </a: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49273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归一化 </a:t>
            </a:r>
            <a:r>
              <a:rPr kumimoji="1"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案例：约会对象数据</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
        <p:nvSpPr>
          <p:cNvPr id="7" name="文本框 4"/>
          <p:cNvSpPr txBox="1"/>
          <p:nvPr/>
        </p:nvSpPr>
        <p:spPr>
          <a:xfrm>
            <a:off x="683568" y="2132855"/>
            <a:ext cx="7699544" cy="1323439"/>
          </a:xfrm>
          <a:prstGeom prst="rect">
            <a:avLst/>
          </a:prstGeom>
          <a:noFill/>
        </p:spPr>
        <p:txBody>
          <a:bodyPr wrap="none" rtlCol="0">
            <a:spAutoFit/>
          </a:bodyPr>
          <a:lstStyle/>
          <a:p>
            <a:pPr algn="l"/>
            <a:r>
              <a:rPr lang="zh-CN" altLang="en-US" sz="1600" b="0" dirty="0" smtClean="0">
                <a:latin typeface="微软雅黑" panose="020B0503020204020204" pitchFamily="34" charset="-122"/>
                <a:ea typeface="微软雅黑" panose="020B0503020204020204" pitchFamily="34" charset="-122"/>
              </a:rPr>
              <a:t>    相亲</a:t>
            </a:r>
            <a:r>
              <a:rPr lang="zh-CN" altLang="en-US" sz="1600" b="0" dirty="0">
                <a:latin typeface="微软雅黑" panose="020B0503020204020204" pitchFamily="34" charset="-122"/>
                <a:ea typeface="微软雅黑" panose="020B0503020204020204" pitchFamily="34" charset="-122"/>
              </a:rPr>
              <a:t>约会对象数据，这个</a:t>
            </a:r>
            <a:r>
              <a:rPr lang="zh-CN" altLang="en-US" sz="1600" b="0" dirty="0" smtClean="0">
                <a:latin typeface="微软雅黑" panose="020B0503020204020204" pitchFamily="34" charset="-122"/>
                <a:ea typeface="微软雅黑" panose="020B0503020204020204" pitchFamily="34" charset="-122"/>
              </a:rPr>
              <a:t>样本</a:t>
            </a:r>
            <a:r>
              <a:rPr lang="zh-CN" altLang="en-US" sz="1600" b="0" dirty="0">
                <a:latin typeface="微软雅黑" panose="020B0503020204020204" pitchFamily="34" charset="-122"/>
                <a:ea typeface="微软雅黑" panose="020B0503020204020204" pitchFamily="34" charset="-122"/>
              </a:rPr>
              <a:t>是</a:t>
            </a:r>
            <a:r>
              <a:rPr lang="zh-CN" altLang="en-US" sz="1600" b="0" dirty="0" smtClean="0">
                <a:latin typeface="微软雅黑" panose="020B0503020204020204" pitchFamily="34" charset="-122"/>
                <a:ea typeface="微软雅黑" panose="020B0503020204020204" pitchFamily="34" charset="-122"/>
              </a:rPr>
              <a:t>男士</a:t>
            </a:r>
            <a:r>
              <a:rPr lang="zh-CN" altLang="en-US" sz="1600" b="0" dirty="0">
                <a:latin typeface="微软雅黑" panose="020B0503020204020204" pitchFamily="34" charset="-122"/>
                <a:ea typeface="微软雅黑" panose="020B0503020204020204" pitchFamily="34" charset="-122"/>
              </a:rPr>
              <a:t>的数据，三个特征，玩游戏所消耗时间的</a:t>
            </a:r>
            <a:endParaRPr lang="en-US" altLang="zh-CN" sz="1600" b="0" dirty="0">
              <a:latin typeface="微软雅黑" panose="020B0503020204020204" pitchFamily="34" charset="-122"/>
              <a:ea typeface="微软雅黑" panose="020B0503020204020204" pitchFamily="34" charset="-122"/>
            </a:endParaRPr>
          </a:p>
          <a:p>
            <a:pPr algn="l"/>
            <a:r>
              <a:rPr lang="zh-CN" altLang="en-US" sz="1600" b="0" dirty="0">
                <a:latin typeface="微软雅黑" panose="020B0503020204020204" pitchFamily="34" charset="-122"/>
                <a:ea typeface="微软雅黑" panose="020B0503020204020204" pitchFamily="34" charset="-122"/>
              </a:rPr>
              <a:t>百分比、每年获得的飞行常客里程数、每周消费的冰淇淋公升数。然后有一个 </a:t>
            </a:r>
            <a:endParaRPr lang="en-US" altLang="zh-CN" sz="1600" b="0" dirty="0">
              <a:latin typeface="微软雅黑" panose="020B0503020204020204" pitchFamily="34" charset="-122"/>
              <a:ea typeface="微软雅黑" panose="020B0503020204020204" pitchFamily="34" charset="-122"/>
            </a:endParaRPr>
          </a:p>
          <a:p>
            <a:pPr algn="l"/>
            <a:r>
              <a:rPr lang="zh-CN" altLang="en-US" sz="1600" b="0" dirty="0">
                <a:latin typeface="微软雅黑" panose="020B0503020204020204" pitchFamily="34" charset="-122"/>
                <a:ea typeface="微软雅黑" panose="020B0503020204020204" pitchFamily="34" charset="-122"/>
              </a:rPr>
              <a:t>所属类别，被女士评价的三个类别，不喜欢</a:t>
            </a:r>
            <a:r>
              <a:rPr lang="en-US" altLang="zh-CN" sz="1600" b="0" dirty="0" err="1">
                <a:latin typeface="微软雅黑" panose="020B0503020204020204" pitchFamily="34" charset="-122"/>
                <a:ea typeface="微软雅黑" panose="020B0503020204020204" pitchFamily="34" charset="-122"/>
              </a:rPr>
              <a:t>didnt</a:t>
            </a:r>
            <a:r>
              <a:rPr lang="zh-CN" altLang="en-US" sz="1600" b="0" dirty="0">
                <a:latin typeface="微软雅黑" panose="020B0503020204020204" pitchFamily="34" charset="-122"/>
                <a:ea typeface="微软雅黑" panose="020B0503020204020204" pitchFamily="34" charset="-122"/>
              </a:rPr>
              <a:t>、魅力一般</a:t>
            </a:r>
            <a:r>
              <a:rPr lang="en-US" altLang="zh-CN" sz="1600" b="0" dirty="0">
                <a:latin typeface="微软雅黑" panose="020B0503020204020204" pitchFamily="34" charset="-122"/>
                <a:ea typeface="微软雅黑" panose="020B0503020204020204" pitchFamily="34" charset="-122"/>
              </a:rPr>
              <a:t>small</a:t>
            </a:r>
            <a:r>
              <a:rPr lang="zh-CN" altLang="en-US" sz="1600" b="0" dirty="0">
                <a:latin typeface="微软雅黑" panose="020B0503020204020204" pitchFamily="34" charset="-122"/>
                <a:ea typeface="微软雅黑" panose="020B0503020204020204" pitchFamily="34" charset="-122"/>
              </a:rPr>
              <a:t>、极具魅力</a:t>
            </a:r>
            <a:r>
              <a:rPr lang="en-US" altLang="zh-CN" sz="1600" b="0" dirty="0">
                <a:latin typeface="微软雅黑" panose="020B0503020204020204" pitchFamily="34" charset="-122"/>
                <a:ea typeface="微软雅黑" panose="020B0503020204020204" pitchFamily="34" charset="-122"/>
              </a:rPr>
              <a:t>large</a:t>
            </a:r>
          </a:p>
          <a:p>
            <a:pPr algn="l"/>
            <a:r>
              <a:rPr lang="zh-CN" altLang="en-US" sz="1600" b="0" dirty="0">
                <a:latin typeface="微软雅黑" panose="020B0503020204020204" pitchFamily="34" charset="-122"/>
                <a:ea typeface="微软雅黑" panose="020B0503020204020204" pitchFamily="34" charset="-122"/>
              </a:rPr>
              <a:t>也许也就是说飞行里程数对于结算结果或者说相亲结果影响较大，</a:t>
            </a:r>
            <a:r>
              <a:rPr lang="zh-CN" altLang="en-US" sz="1600" b="0" dirty="0">
                <a:solidFill>
                  <a:srgbClr val="FF0000"/>
                </a:solidFill>
                <a:latin typeface="微软雅黑" panose="020B0503020204020204" pitchFamily="34" charset="-122"/>
                <a:ea typeface="微软雅黑" panose="020B0503020204020204" pitchFamily="34" charset="-122"/>
              </a:rPr>
              <a:t>但是统计的</a:t>
            </a:r>
            <a:endParaRPr lang="en-US" altLang="zh-CN" sz="1600" b="0" dirty="0">
              <a:solidFill>
                <a:srgbClr val="FF0000"/>
              </a:solidFill>
              <a:latin typeface="微软雅黑" panose="020B0503020204020204" pitchFamily="34" charset="-122"/>
              <a:ea typeface="微软雅黑" panose="020B0503020204020204" pitchFamily="34" charset="-122"/>
            </a:endParaRPr>
          </a:p>
          <a:p>
            <a:pPr algn="l"/>
            <a:r>
              <a:rPr lang="zh-CN" altLang="en-US" sz="1600" b="0" dirty="0">
                <a:solidFill>
                  <a:srgbClr val="FF0000"/>
                </a:solidFill>
                <a:latin typeface="微软雅黑" panose="020B0503020204020204" pitchFamily="34" charset="-122"/>
                <a:ea typeface="微软雅黑" panose="020B0503020204020204" pitchFamily="34" charset="-122"/>
              </a:rPr>
              <a:t>人觉得这三个特征同等重要。</a:t>
            </a:r>
            <a:endParaRPr kumimoji="1" lang="zh-CN" altLang="en-US" sz="1600" b="0" dirty="0">
              <a:latin typeface="微软雅黑" panose="020B0503020204020204" pitchFamily="34" charset="-122"/>
              <a:ea typeface="微软雅黑" panose="020B0503020204020204" pitchFamily="34" charset="-122"/>
            </a:endParaRPr>
          </a:p>
        </p:txBody>
      </p:sp>
      <p:sp>
        <p:nvSpPr>
          <p:cNvPr id="8" name="文本框 5"/>
          <p:cNvSpPr txBox="1"/>
          <p:nvPr/>
        </p:nvSpPr>
        <p:spPr>
          <a:xfrm>
            <a:off x="1547664" y="3789039"/>
            <a:ext cx="6192688" cy="2862322"/>
          </a:xfrm>
          <a:prstGeom prst="rect">
            <a:avLst/>
          </a:prstGeom>
          <a:noFill/>
        </p:spPr>
        <p:txBody>
          <a:bodyPr wrap="square" rtlCol="0">
            <a:spAutoFit/>
          </a:bodyPr>
          <a:lstStyle/>
          <a:p>
            <a:pPr algn="l"/>
            <a:r>
              <a:rPr lang="en-US" altLang="zh-CN" dirty="0"/>
              <a:t>14488   7.153469   1.673904   	</a:t>
            </a:r>
            <a:r>
              <a:rPr lang="en-US" altLang="zh-CN" dirty="0" err="1"/>
              <a:t>smallDoses</a:t>
            </a:r>
            <a:r>
              <a:rPr lang="en-US" altLang="zh-CN" dirty="0"/>
              <a:t/>
            </a:r>
            <a:br>
              <a:rPr lang="en-US" altLang="zh-CN" dirty="0"/>
            </a:br>
            <a:r>
              <a:rPr lang="en-US" altLang="zh-CN" dirty="0"/>
              <a:t>26052  1.441871   0.805124   	</a:t>
            </a:r>
            <a:r>
              <a:rPr lang="en-US" altLang="zh-CN" dirty="0" err="1" smtClean="0"/>
              <a:t>didntLike</a:t>
            </a:r>
            <a:r>
              <a:rPr lang="en-US" altLang="zh-CN" dirty="0"/>
              <a:t/>
            </a:r>
            <a:br>
              <a:rPr lang="en-US" altLang="zh-CN" dirty="0"/>
            </a:br>
            <a:r>
              <a:rPr lang="en-US" altLang="zh-CN" dirty="0"/>
              <a:t>75136  13.147394  0.428964   	</a:t>
            </a:r>
            <a:r>
              <a:rPr lang="en-US" altLang="zh-CN" dirty="0" err="1"/>
              <a:t>didntLike</a:t>
            </a:r>
            <a:r>
              <a:rPr lang="en-US" altLang="zh-CN" dirty="0"/>
              <a:t/>
            </a:r>
            <a:br>
              <a:rPr lang="en-US" altLang="zh-CN" dirty="0"/>
            </a:br>
            <a:r>
              <a:rPr lang="en-US" altLang="zh-CN" dirty="0"/>
              <a:t>38344  1.669788   0.134296   	</a:t>
            </a:r>
            <a:r>
              <a:rPr lang="en-US" altLang="zh-CN" dirty="0" err="1" smtClean="0"/>
              <a:t>didntLike</a:t>
            </a:r>
            <a:r>
              <a:rPr lang="en-US" altLang="zh-CN" dirty="0"/>
              <a:t/>
            </a:r>
            <a:br>
              <a:rPr lang="en-US" altLang="zh-CN" dirty="0"/>
            </a:br>
            <a:r>
              <a:rPr lang="en-US" altLang="zh-CN" dirty="0">
                <a:solidFill>
                  <a:srgbClr val="FF0000"/>
                </a:solidFill>
              </a:rPr>
              <a:t>72993  10.141740  1.032955   	</a:t>
            </a:r>
            <a:r>
              <a:rPr lang="en-US" altLang="zh-CN" dirty="0" err="1">
                <a:solidFill>
                  <a:srgbClr val="FF0000"/>
                </a:solidFill>
              </a:rPr>
              <a:t>didntLike</a:t>
            </a:r>
            <a:r>
              <a:rPr lang="en-US" altLang="zh-CN" dirty="0">
                <a:solidFill>
                  <a:srgbClr val="FF0000"/>
                </a:solidFill>
              </a:rPr>
              <a:t/>
            </a:r>
            <a:br>
              <a:rPr lang="en-US" altLang="zh-CN" dirty="0">
                <a:solidFill>
                  <a:srgbClr val="FF0000"/>
                </a:solidFill>
              </a:rPr>
            </a:br>
            <a:r>
              <a:rPr lang="en-US" altLang="zh-CN" dirty="0">
                <a:solidFill>
                  <a:srgbClr val="FF0000"/>
                </a:solidFill>
              </a:rPr>
              <a:t>35948  6.830792   1.213192   	</a:t>
            </a:r>
            <a:r>
              <a:rPr lang="en-US" altLang="zh-CN" dirty="0" err="1" smtClean="0">
                <a:solidFill>
                  <a:srgbClr val="FF0000"/>
                </a:solidFill>
              </a:rPr>
              <a:t>largeDoses</a:t>
            </a:r>
            <a:r>
              <a:rPr lang="en-US" altLang="zh-CN" dirty="0">
                <a:solidFill>
                  <a:srgbClr val="FF0000"/>
                </a:solidFill>
              </a:rPr>
              <a:t/>
            </a:r>
            <a:br>
              <a:rPr lang="en-US" altLang="zh-CN" dirty="0">
                <a:solidFill>
                  <a:srgbClr val="FF0000"/>
                </a:solidFill>
              </a:rPr>
            </a:br>
            <a:r>
              <a:rPr lang="en-US" altLang="zh-CN" dirty="0"/>
              <a:t>42666  13.276369  0.543880   	</a:t>
            </a:r>
            <a:r>
              <a:rPr lang="en-US" altLang="zh-CN" dirty="0" err="1"/>
              <a:t>largeDoses</a:t>
            </a:r>
            <a:r>
              <a:rPr lang="en-US" altLang="zh-CN" dirty="0"/>
              <a:t/>
            </a:r>
            <a:br>
              <a:rPr lang="en-US" altLang="zh-CN" dirty="0"/>
            </a:br>
            <a:r>
              <a:rPr lang="en-US" altLang="zh-CN" dirty="0"/>
              <a:t>67497  8.631577   0.749278   	</a:t>
            </a:r>
            <a:r>
              <a:rPr lang="en-US" altLang="zh-CN" dirty="0" err="1" smtClean="0"/>
              <a:t>didntLike</a:t>
            </a:r>
            <a:r>
              <a:rPr lang="en-US" altLang="zh-CN" dirty="0"/>
              <a:t/>
            </a:r>
            <a:br>
              <a:rPr lang="en-US" altLang="zh-CN" dirty="0"/>
            </a:br>
            <a:r>
              <a:rPr lang="en-US" altLang="zh-CN" dirty="0"/>
              <a:t>35483  12.273169  1.508053   	</a:t>
            </a:r>
            <a:r>
              <a:rPr lang="en-US" altLang="zh-CN" dirty="0" err="1"/>
              <a:t>largeDoses</a:t>
            </a:r>
            <a:r>
              <a:rPr lang="en-US" altLang="zh-CN" dirty="0"/>
              <a:t/>
            </a:r>
            <a:br>
              <a:rPr lang="en-US" altLang="zh-CN" dirty="0"/>
            </a:br>
            <a:r>
              <a:rPr lang="en-US" altLang="zh-CN" dirty="0"/>
              <a:t>50242  3.723498   0.831917   	</a:t>
            </a:r>
            <a:r>
              <a:rPr lang="en-US" altLang="zh-CN" dirty="0" err="1" smtClean="0"/>
              <a:t>didntLike</a:t>
            </a:r>
            <a:endParaRPr kumimoji="1" lang="zh-CN" altLang="en-US" dirty="0"/>
          </a:p>
        </p:txBody>
      </p:sp>
      <p:sp>
        <p:nvSpPr>
          <p:cNvPr id="9" name="文本框 6"/>
          <p:cNvSpPr txBox="1"/>
          <p:nvPr/>
        </p:nvSpPr>
        <p:spPr>
          <a:xfrm>
            <a:off x="1515641" y="3473710"/>
            <a:ext cx="877163" cy="369332"/>
          </a:xfrm>
          <a:prstGeom prst="rect">
            <a:avLst/>
          </a:prstGeom>
          <a:noFill/>
        </p:spPr>
        <p:txBody>
          <a:bodyPr wrap="none" rtlCol="0">
            <a:spAutoFit/>
          </a:bodyPr>
          <a:lstStyle/>
          <a:p>
            <a:r>
              <a:rPr kumimoji="1" lang="zh-CN" altLang="en-US" dirty="0"/>
              <a:t>里程数</a:t>
            </a:r>
          </a:p>
        </p:txBody>
      </p:sp>
      <p:sp>
        <p:nvSpPr>
          <p:cNvPr id="10" name="文本框 7"/>
          <p:cNvSpPr txBox="1"/>
          <p:nvPr/>
        </p:nvSpPr>
        <p:spPr>
          <a:xfrm>
            <a:off x="2392804" y="3473710"/>
            <a:ext cx="877163" cy="369332"/>
          </a:xfrm>
          <a:prstGeom prst="rect">
            <a:avLst/>
          </a:prstGeom>
          <a:noFill/>
        </p:spPr>
        <p:txBody>
          <a:bodyPr wrap="none" rtlCol="0">
            <a:spAutoFit/>
          </a:bodyPr>
          <a:lstStyle/>
          <a:p>
            <a:r>
              <a:rPr kumimoji="1" lang="zh-CN" altLang="en-US"/>
              <a:t>公升数</a:t>
            </a:r>
          </a:p>
        </p:txBody>
      </p:sp>
      <p:sp>
        <p:nvSpPr>
          <p:cNvPr id="11" name="文本框 8"/>
          <p:cNvSpPr txBox="1"/>
          <p:nvPr/>
        </p:nvSpPr>
        <p:spPr>
          <a:xfrm>
            <a:off x="3286094" y="3463257"/>
            <a:ext cx="1338828" cy="369332"/>
          </a:xfrm>
          <a:prstGeom prst="rect">
            <a:avLst/>
          </a:prstGeom>
          <a:noFill/>
        </p:spPr>
        <p:txBody>
          <a:bodyPr wrap="none" rtlCol="0">
            <a:spAutoFit/>
          </a:bodyPr>
          <a:lstStyle/>
          <a:p>
            <a:r>
              <a:rPr kumimoji="1" lang="zh-CN" altLang="en-US"/>
              <a:t>消耗时间比</a:t>
            </a:r>
          </a:p>
        </p:txBody>
      </p:sp>
      <p:sp>
        <p:nvSpPr>
          <p:cNvPr id="12" name="文本框 9"/>
          <p:cNvSpPr txBox="1"/>
          <p:nvPr/>
        </p:nvSpPr>
        <p:spPr>
          <a:xfrm>
            <a:off x="5336309" y="3473710"/>
            <a:ext cx="646331" cy="369332"/>
          </a:xfrm>
          <a:prstGeom prst="rect">
            <a:avLst/>
          </a:prstGeom>
          <a:noFill/>
        </p:spPr>
        <p:txBody>
          <a:bodyPr wrap="none" rtlCol="0">
            <a:spAutoFit/>
          </a:bodyPr>
          <a:lstStyle/>
          <a:p>
            <a:r>
              <a:rPr kumimoji="1" lang="zh-CN" altLang="en-US"/>
              <a:t>评价</a:t>
            </a:r>
          </a:p>
        </p:txBody>
      </p:sp>
    </p:spTree>
    <p:extLst>
      <p:ext uri="{BB962C8B-B14F-4D97-AF65-F5344CB8AC3E}">
        <p14:creationId xmlns:p14="http://schemas.microsoft.com/office/powerpoint/2010/main" val="32518643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标准化</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通过对</a:t>
            </a:r>
            <a:r>
              <a:rPr lang="zh-CN" altLang="en-US" sz="2000" dirty="0" smtClean="0">
                <a:latin typeface="微软雅黑" pitchFamily="34" charset="-122"/>
                <a:ea typeface="微软雅黑" pitchFamily="34" charset="-122"/>
              </a:rPr>
              <a:t>原始数据进行变换</a:t>
            </a:r>
            <a:r>
              <a:rPr lang="zh-CN" altLang="en-US" sz="2000" dirty="0">
                <a:latin typeface="微软雅黑" pitchFamily="34" charset="-122"/>
                <a:ea typeface="微软雅黑" pitchFamily="34" charset="-122"/>
              </a:rPr>
              <a:t>，把数据变换到均值为</a:t>
            </a:r>
            <a:r>
              <a:rPr lang="en-US" altLang="zh-CN"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，方差为</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范围</a:t>
            </a:r>
            <a:r>
              <a:rPr lang="zh-CN" altLang="en-US" sz="2000" dirty="0" smtClean="0">
                <a:latin typeface="微软雅黑" pitchFamily="34" charset="-122"/>
                <a:ea typeface="微软雅黑" pitchFamily="34" charset="-122"/>
              </a:rPr>
              <a:t>内</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由于具有一定数据量，少量的异常点对于平均值的影响并不大，从而方差改变较小。</a:t>
            </a: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6" name="文本框 4"/>
              <p:cNvSpPr txBox="1"/>
              <p:nvPr/>
            </p:nvSpPr>
            <p:spPr>
              <a:xfrm>
                <a:off x="2409106" y="3274785"/>
                <a:ext cx="1692706" cy="47833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kumimoji="1" lang="en-US" altLang="zh-CN" b="0" i="1">
                              <a:latin typeface="Cambria Math"/>
                            </a:rPr>
                          </m:ctrlPr>
                        </m:sSupPr>
                        <m:e>
                          <m:r>
                            <a:rPr kumimoji="1" lang="en-US" altLang="zh-CN" b="0" i="1">
                              <a:latin typeface="Cambria Math" charset="0"/>
                            </a:rPr>
                            <m:t>𝑋</m:t>
                          </m:r>
                        </m:e>
                        <m:sup>
                          <m:r>
                            <a:rPr kumimoji="1" lang="en-US" altLang="zh-CN" b="0" i="1">
                              <a:latin typeface="Cambria Math" charset="0"/>
                            </a:rPr>
                            <m:t>′</m:t>
                          </m:r>
                        </m:sup>
                      </m:sSup>
                      <m:r>
                        <a:rPr kumimoji="1" lang="en-US" altLang="zh-CN" b="0" i="1">
                          <a:latin typeface="Cambria Math" charset="0"/>
                        </a:rPr>
                        <m:t>= </m:t>
                      </m:r>
                      <m:f>
                        <m:fPr>
                          <m:ctrlPr>
                            <a:rPr kumimoji="1" lang="mr-IN" altLang="zh-CN" b="0" i="1">
                              <a:latin typeface="Cambria Math"/>
                            </a:rPr>
                          </m:ctrlPr>
                        </m:fPr>
                        <m:num>
                          <m:r>
                            <a:rPr kumimoji="1" lang="en-US" altLang="zh-CN" b="0" i="1">
                              <a:latin typeface="Cambria Math" charset="0"/>
                            </a:rPr>
                            <m:t>𝑥</m:t>
                          </m:r>
                          <m:r>
                            <a:rPr kumimoji="1" lang="en-US" altLang="zh-CN" b="0" i="1">
                              <a:latin typeface="Cambria Math" charset="0"/>
                            </a:rPr>
                            <m:t>−</m:t>
                          </m:r>
                          <m:r>
                            <a:rPr kumimoji="1" lang="en-US" altLang="zh-CN" b="0" i="1">
                              <a:latin typeface="Cambria Math" charset="0"/>
                            </a:rPr>
                            <m:t>𝑚𝑒𝑎𝑛</m:t>
                          </m:r>
                        </m:num>
                        <m:den>
                          <m:r>
                            <a:rPr kumimoji="1" lang="en-US" altLang="zh-CN" b="0" i="1">
                              <a:latin typeface="Cambria Math" charset="0"/>
                              <a:ea typeface="Cambria Math" charset="0"/>
                              <a:cs typeface="Cambria Math" charset="0"/>
                            </a:rPr>
                            <m:t>𝜎</m:t>
                          </m:r>
                        </m:den>
                      </m:f>
                    </m:oMath>
                  </m:oMathPara>
                </a14:m>
                <a:endParaRPr kumimoji="1" lang="zh-CN" altLang="en-US" b="0" dirty="0">
                  <a:latin typeface="微软雅黑" panose="020B0503020204020204" pitchFamily="34" charset="-122"/>
                  <a:ea typeface="微软雅黑" panose="020B0503020204020204" pitchFamily="34" charset="-122"/>
                </a:endParaRPr>
              </a:p>
            </p:txBody>
          </p:sp>
        </mc:Choice>
        <mc:Fallback xmlns="">
          <p:sp>
            <p:nvSpPr>
              <p:cNvPr id="6" name="文本框 4"/>
              <p:cNvSpPr txBox="1">
                <a:spLocks noRot="1" noChangeAspect="1" noMove="1" noResize="1" noEditPoints="1" noAdjustHandles="1" noChangeArrowheads="1" noChangeShapeType="1" noTextEdit="1"/>
              </p:cNvSpPr>
              <p:nvPr/>
            </p:nvSpPr>
            <p:spPr>
              <a:xfrm>
                <a:off x="2409106" y="3274785"/>
                <a:ext cx="1692706" cy="478336"/>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文本框 5"/>
          <p:cNvSpPr txBox="1"/>
          <p:nvPr/>
        </p:nvSpPr>
        <p:spPr>
          <a:xfrm>
            <a:off x="1451052" y="3327300"/>
            <a:ext cx="1030061" cy="369332"/>
          </a:xfrm>
          <a:prstGeom prst="rect">
            <a:avLst/>
          </a:prstGeom>
          <a:noFill/>
        </p:spPr>
        <p:txBody>
          <a:bodyPr wrap="square" rtlCol="0">
            <a:spAutoFit/>
          </a:bodyPr>
          <a:lstStyle/>
          <a:p>
            <a:pPr algn="l"/>
            <a:r>
              <a:rPr kumimoji="1" lang="zh-CN" altLang="en-US" b="0" dirty="0" smtClean="0">
                <a:latin typeface="微软雅黑" panose="020B0503020204020204" pitchFamily="34" charset="-122"/>
                <a:ea typeface="微软雅黑" panose="020B0503020204020204" pitchFamily="34" charset="-122"/>
              </a:rPr>
              <a:t>公式</a:t>
            </a:r>
            <a:r>
              <a:rPr kumimoji="1" lang="zh-CN" altLang="en-US" b="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8" name="文本框 6"/>
              <p:cNvSpPr txBox="1"/>
              <p:nvPr/>
            </p:nvSpPr>
            <p:spPr>
              <a:xfrm>
                <a:off x="1459935" y="3971024"/>
                <a:ext cx="7230697" cy="369332"/>
              </a:xfrm>
              <a:prstGeom prst="rect">
                <a:avLst/>
              </a:prstGeom>
              <a:noFill/>
            </p:spPr>
            <p:txBody>
              <a:bodyPr wrap="none" rtlCol="0">
                <a:spAutoFit/>
              </a:bodyPr>
              <a:lstStyle/>
              <a:p>
                <a:pPr algn="l"/>
                <a:r>
                  <a:rPr kumimoji="1" lang="zh-CN" altLang="en-US" b="0" dirty="0">
                    <a:latin typeface="微软雅黑" panose="020B0503020204020204" pitchFamily="34" charset="-122"/>
                    <a:ea typeface="微软雅黑" panose="020B0503020204020204" pitchFamily="34" charset="-122"/>
                  </a:rPr>
                  <a:t>注：作用于每一列，</a:t>
                </a:r>
                <a:r>
                  <a:rPr kumimoji="1" lang="en-US" altLang="zh-CN" b="0" dirty="0">
                    <a:latin typeface="微软雅黑" panose="020B0503020204020204" pitchFamily="34" charset="-122"/>
                    <a:ea typeface="微软雅黑" panose="020B0503020204020204" pitchFamily="34" charset="-122"/>
                  </a:rPr>
                  <a:t>mean</a:t>
                </a:r>
                <a:r>
                  <a:rPr kumimoji="1" lang="zh-CN" altLang="en-US" b="0" dirty="0">
                    <a:latin typeface="微软雅黑" panose="020B0503020204020204" pitchFamily="34" charset="-122"/>
                    <a:ea typeface="微软雅黑" panose="020B0503020204020204" pitchFamily="34" charset="-122"/>
                  </a:rPr>
                  <a:t>为平均值，</a:t>
                </a:r>
                <a14:m>
                  <m:oMath xmlns:m="http://schemas.openxmlformats.org/officeDocument/2006/math">
                    <m:r>
                      <a:rPr kumimoji="1" lang="zh-CN" altLang="en-US" b="0" i="1">
                        <a:latin typeface="Cambria Math" charset="0"/>
                        <a:ea typeface="Cambria Math" charset="0"/>
                        <a:cs typeface="Cambria Math" charset="0"/>
                      </a:rPr>
                      <m:t>𝜎</m:t>
                    </m:r>
                  </m:oMath>
                </a14:m>
                <a:r>
                  <a:rPr kumimoji="1" lang="zh-CN" altLang="en-US" b="0" dirty="0">
                    <a:latin typeface="微软雅黑" panose="020B0503020204020204" pitchFamily="34" charset="-122"/>
                    <a:ea typeface="微软雅黑" panose="020B0503020204020204" pitchFamily="34" charset="-122"/>
                  </a:rPr>
                  <a:t>为标准差</a:t>
                </a:r>
                <a:r>
                  <a:rPr kumimoji="1" lang="en-US" altLang="zh-CN" b="0" dirty="0">
                    <a:latin typeface="微软雅黑" panose="020B0503020204020204" pitchFamily="34" charset="-122"/>
                    <a:ea typeface="微软雅黑" panose="020B0503020204020204" pitchFamily="34" charset="-122"/>
                  </a:rPr>
                  <a:t>(</a:t>
                </a:r>
                <a:r>
                  <a:rPr kumimoji="1" lang="zh-CN" altLang="en-US" b="0" dirty="0">
                    <a:solidFill>
                      <a:srgbClr val="FF0000"/>
                    </a:solidFill>
                    <a:latin typeface="微软雅黑" panose="020B0503020204020204" pitchFamily="34" charset="-122"/>
                    <a:ea typeface="微软雅黑" panose="020B0503020204020204" pitchFamily="34" charset="-122"/>
                  </a:rPr>
                  <a:t>考量数据的稳定性</a:t>
                </a:r>
                <a:r>
                  <a:rPr kumimoji="1" lang="en-US" altLang="zh-CN" b="0" dirty="0">
                    <a:latin typeface="微软雅黑" panose="020B0503020204020204" pitchFamily="34" charset="-122"/>
                    <a:ea typeface="微软雅黑" panose="020B0503020204020204" pitchFamily="34" charset="-122"/>
                  </a:rPr>
                  <a:t>)</a:t>
                </a:r>
                <a:endParaRPr kumimoji="1" lang="zh-CN" altLang="en-US" b="0" dirty="0">
                  <a:latin typeface="微软雅黑" panose="020B0503020204020204" pitchFamily="34" charset="-122"/>
                  <a:ea typeface="微软雅黑" panose="020B0503020204020204" pitchFamily="34" charset="-122"/>
                </a:endParaRPr>
              </a:p>
            </p:txBody>
          </p:sp>
        </mc:Choice>
        <mc:Fallback xmlns="">
          <p:sp>
            <p:nvSpPr>
              <p:cNvPr id="8" name="文本框 6"/>
              <p:cNvSpPr txBox="1">
                <a:spLocks noRot="1" noChangeAspect="1" noMove="1" noResize="1" noEditPoints="1" noAdjustHandles="1" noChangeArrowheads="1" noChangeShapeType="1" noTextEdit="1"/>
              </p:cNvSpPr>
              <p:nvPr/>
            </p:nvSpPr>
            <p:spPr>
              <a:xfrm>
                <a:off x="1459935" y="3971024"/>
                <a:ext cx="7230697" cy="369332"/>
              </a:xfrm>
              <a:prstGeom prst="rect">
                <a:avLst/>
              </a:prstGeom>
              <a:blipFill rotWithShape="1">
                <a:blip r:embed="rId4"/>
                <a:stretch>
                  <a:fillRect l="-674"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1"/>
              <p:cNvSpPr txBox="1"/>
              <p:nvPr/>
            </p:nvSpPr>
            <p:spPr>
              <a:xfrm>
                <a:off x="1725892" y="4581547"/>
                <a:ext cx="6033255" cy="867610"/>
              </a:xfrm>
              <a:prstGeom prst="rect">
                <a:avLst/>
              </a:prstGeom>
              <a:noFill/>
            </p:spPr>
            <p:txBody>
              <a:bodyPr wrap="none" rtlCol="0">
                <a:spAutoFit/>
              </a:bodyPr>
              <a:lstStyle/>
              <a:p>
                <a:pPr algn="l"/>
                <a14:m>
                  <m:oMath xmlns:m="http://schemas.openxmlformats.org/officeDocument/2006/math">
                    <m:r>
                      <a:rPr kumimoji="1" lang="en-US" altLang="zh-CN" b="0" i="1" smtClean="0">
                        <a:latin typeface="Cambria Math" charset="0"/>
                      </a:rPr>
                      <m:t>𝑠𝑡𝑑</m:t>
                    </m:r>
                    <m:r>
                      <a:rPr kumimoji="1" lang="zh-CN" altLang="en-US" b="0" i="1" smtClean="0">
                        <a:latin typeface="Cambria Math"/>
                      </a:rPr>
                      <m:t>称</m:t>
                    </m:r>
                    <m:r>
                      <a:rPr kumimoji="1" lang="zh-CN" altLang="en-US" b="0" i="1">
                        <a:latin typeface="Cambria Math" charset="0"/>
                      </a:rPr>
                      <m:t>为方差，</m:t>
                    </m:r>
                    <m:r>
                      <a:rPr kumimoji="1" lang="en-US" altLang="zh-CN" b="0" i="1">
                        <a:latin typeface="Cambria Math" charset="0"/>
                      </a:rPr>
                      <m:t>𝑠𝑡𝑑</m:t>
                    </m:r>
                    <m:r>
                      <a:rPr kumimoji="1" lang="en-US" altLang="zh-CN" b="0" i="1">
                        <a:latin typeface="Cambria Math" charset="0"/>
                      </a:rPr>
                      <m:t>= </m:t>
                    </m:r>
                    <m:f>
                      <m:fPr>
                        <m:ctrlPr>
                          <a:rPr kumimoji="1" lang="mr-IN" altLang="zh-CN" b="0" i="1">
                            <a:latin typeface="Cambria Math"/>
                          </a:rPr>
                        </m:ctrlPr>
                      </m:fPr>
                      <m:num>
                        <m:sSup>
                          <m:sSupPr>
                            <m:ctrlPr>
                              <a:rPr kumimoji="1" lang="is-IS" altLang="zh-CN" b="0" i="1">
                                <a:latin typeface="Cambria Math"/>
                              </a:rPr>
                            </m:ctrlPr>
                          </m:sSupPr>
                          <m:e>
                            <m:r>
                              <a:rPr kumimoji="1" lang="en-US" altLang="zh-CN" b="0" i="1">
                                <a:latin typeface="Cambria Math" charset="0"/>
                              </a:rPr>
                              <m:t>(</m:t>
                            </m:r>
                            <m:r>
                              <a:rPr kumimoji="1" lang="en-US" altLang="zh-CN" b="0" i="1">
                                <a:latin typeface="Cambria Math" charset="0"/>
                              </a:rPr>
                              <m:t>𝑥</m:t>
                            </m:r>
                            <m:r>
                              <a:rPr kumimoji="1" lang="en-US" altLang="zh-CN" b="0" i="1">
                                <a:latin typeface="Cambria Math" charset="0"/>
                              </a:rPr>
                              <m:t>1−</m:t>
                            </m:r>
                            <m:r>
                              <a:rPr kumimoji="1" lang="en-US" altLang="zh-CN" b="0" i="1">
                                <a:latin typeface="Cambria Math" charset="0"/>
                              </a:rPr>
                              <m:t>𝑚𝑒𝑎𝑛</m:t>
                            </m:r>
                            <m:r>
                              <a:rPr kumimoji="1" lang="en-US" altLang="zh-CN" b="0" i="1">
                                <a:latin typeface="Cambria Math" charset="0"/>
                              </a:rPr>
                              <m:t>)</m:t>
                            </m:r>
                          </m:e>
                          <m:sup>
                            <m:r>
                              <a:rPr kumimoji="1" lang="is-IS" altLang="zh-CN" b="0" i="1">
                                <a:latin typeface="Cambria Math" charset="0"/>
                              </a:rPr>
                              <m:t>2</m:t>
                            </m:r>
                          </m:sup>
                        </m:sSup>
                        <m:r>
                          <a:rPr kumimoji="1" lang="en-US" altLang="zh-CN" b="0" i="1">
                            <a:latin typeface="Cambria Math" charset="0"/>
                          </a:rPr>
                          <m:t>+</m:t>
                        </m:r>
                        <m:sSup>
                          <m:sSupPr>
                            <m:ctrlPr>
                              <a:rPr kumimoji="1" lang="is-IS" altLang="zh-CN" b="0" i="1">
                                <a:latin typeface="Cambria Math"/>
                              </a:rPr>
                            </m:ctrlPr>
                          </m:sSupPr>
                          <m:e>
                            <m:r>
                              <a:rPr kumimoji="1" lang="en-US" altLang="zh-CN" b="0" i="1">
                                <a:latin typeface="Cambria Math" charset="0"/>
                              </a:rPr>
                              <m:t>(</m:t>
                            </m:r>
                            <m:r>
                              <a:rPr kumimoji="1" lang="en-US" altLang="zh-CN" b="0" i="1">
                                <a:latin typeface="Cambria Math" charset="0"/>
                              </a:rPr>
                              <m:t>𝑥</m:t>
                            </m:r>
                            <m:r>
                              <a:rPr kumimoji="1" lang="en-US" altLang="zh-CN" b="0" i="1">
                                <a:latin typeface="Cambria Math" charset="0"/>
                              </a:rPr>
                              <m:t>2−</m:t>
                            </m:r>
                            <m:r>
                              <a:rPr kumimoji="1" lang="en-US" altLang="zh-CN" b="0" i="1">
                                <a:latin typeface="Cambria Math" charset="0"/>
                              </a:rPr>
                              <m:t>𝑚𝑒𝑎𝑛</m:t>
                            </m:r>
                            <m:r>
                              <a:rPr kumimoji="1" lang="en-US" altLang="zh-CN" b="0" i="1">
                                <a:latin typeface="Cambria Math" charset="0"/>
                              </a:rPr>
                              <m:t>)</m:t>
                            </m:r>
                          </m:e>
                          <m:sup>
                            <m:r>
                              <a:rPr kumimoji="1" lang="is-IS" altLang="zh-CN" b="0" i="1">
                                <a:latin typeface="Cambria Math" charset="0"/>
                              </a:rPr>
                              <m:t>2</m:t>
                            </m:r>
                          </m:sup>
                        </m:sSup>
                        <m:r>
                          <a:rPr kumimoji="1" lang="en-US" altLang="zh-CN" b="0" i="1">
                            <a:latin typeface="Cambria Math" charset="0"/>
                          </a:rPr>
                          <m:t>+…</m:t>
                        </m:r>
                      </m:num>
                      <m:den>
                        <m:r>
                          <a:rPr kumimoji="1" lang="en-US" altLang="zh-CN" b="0" i="1">
                            <a:latin typeface="Cambria Math" charset="0"/>
                          </a:rPr>
                          <m:t>𝑛</m:t>
                        </m:r>
                        <m:r>
                          <a:rPr kumimoji="1" lang="en-US" altLang="zh-CN" b="0" i="1">
                            <a:latin typeface="Cambria Math" charset="0"/>
                          </a:rPr>
                          <m:t>(</m:t>
                        </m:r>
                        <m:r>
                          <a:rPr kumimoji="1" lang="en-US" altLang="zh-CN" b="0" i="1">
                            <a:latin typeface="Cambria Math" charset="0"/>
                          </a:rPr>
                          <m:t>每个特征的样本数</m:t>
                        </m:r>
                        <m:r>
                          <a:rPr kumimoji="1" lang="en-US" altLang="zh-CN" b="0" i="1">
                            <a:latin typeface="Cambria Math" charset="0"/>
                          </a:rPr>
                          <m:t>)</m:t>
                        </m:r>
                      </m:den>
                    </m:f>
                  </m:oMath>
                </a14:m>
                <a:r>
                  <a:rPr kumimoji="1" lang="zh-CN" altLang="en-US" b="0" dirty="0">
                    <a:latin typeface="微软雅黑" panose="020B0503020204020204" pitchFamily="34" charset="-122"/>
                    <a:ea typeface="微软雅黑" panose="020B0503020204020204" pitchFamily="34" charset="-122"/>
                  </a:rPr>
                  <a:t>，</a:t>
                </a:r>
                <a14:m>
                  <m:oMath xmlns:m="http://schemas.openxmlformats.org/officeDocument/2006/math">
                    <m:r>
                      <a:rPr kumimoji="1" lang="zh-CN" altLang="en-US" b="0" i="1">
                        <a:latin typeface="Cambria Math" charset="0"/>
                        <a:ea typeface="Cambria Math" charset="0"/>
                        <a:cs typeface="Cambria Math" charset="0"/>
                      </a:rPr>
                      <m:t>𝜎</m:t>
                    </m:r>
                    <m:r>
                      <a:rPr kumimoji="1" lang="en-US" altLang="zh-CN" b="0" i="1">
                        <a:latin typeface="Cambria Math" charset="0"/>
                        <a:ea typeface="Cambria Math" charset="0"/>
                        <a:cs typeface="Cambria Math" charset="0"/>
                      </a:rPr>
                      <m:t>=</m:t>
                    </m:r>
                    <m:r>
                      <a:rPr kumimoji="1" lang="zh-CN" altLang="en-US" b="0" i="1">
                        <a:latin typeface="Cambria Math" charset="0"/>
                        <a:ea typeface="Cambria Math" charset="0"/>
                        <a:cs typeface="Cambria Math" charset="0"/>
                      </a:rPr>
                      <m:t> </m:t>
                    </m:r>
                    <m:rad>
                      <m:radPr>
                        <m:degHide m:val="on"/>
                        <m:ctrlPr>
                          <a:rPr kumimoji="1" lang="mr-IN" altLang="zh-CN" b="0" i="1">
                            <a:latin typeface="Cambria Math"/>
                            <a:ea typeface="Cambria Math" charset="0"/>
                            <a:cs typeface="Cambria Math" charset="0"/>
                          </a:rPr>
                        </m:ctrlPr>
                      </m:radPr>
                      <m:deg/>
                      <m:e>
                        <m:r>
                          <a:rPr kumimoji="1" lang="en-US" altLang="zh-CN" b="0" i="1">
                            <a:latin typeface="Cambria Math" charset="0"/>
                            <a:ea typeface="Cambria Math" charset="0"/>
                            <a:cs typeface="Cambria Math" charset="0"/>
                          </a:rPr>
                          <m:t>𝑠𝑡𝑑</m:t>
                        </m:r>
                      </m:e>
                    </m:rad>
                  </m:oMath>
                </a14:m>
                <a:endParaRPr kumimoji="1" lang="en-US" altLang="zh-CN" b="0" dirty="0">
                  <a:latin typeface="微软雅黑" panose="020B0503020204020204" pitchFamily="34" charset="-122"/>
                  <a:ea typeface="微软雅黑" panose="020B0503020204020204" pitchFamily="34" charset="-122"/>
                </a:endParaRPr>
              </a:p>
              <a:p>
                <a:pPr algn="l"/>
                <a:endParaRPr kumimoji="1" lang="zh-CN" altLang="en-US" b="0" dirty="0">
                  <a:latin typeface="微软雅黑" panose="020B0503020204020204" pitchFamily="34" charset="-122"/>
                  <a:ea typeface="微软雅黑" panose="020B0503020204020204" pitchFamily="34" charset="-122"/>
                </a:endParaRPr>
              </a:p>
            </p:txBody>
          </p:sp>
        </mc:Choice>
        <mc:Fallback xmlns="">
          <p:sp>
            <p:nvSpPr>
              <p:cNvPr id="9" name="文本框 1"/>
              <p:cNvSpPr txBox="1">
                <a:spLocks noRot="1" noChangeAspect="1" noMove="1" noResize="1" noEditPoints="1" noAdjustHandles="1" noChangeArrowheads="1" noChangeShapeType="1" noTextEdit="1"/>
              </p:cNvSpPr>
              <p:nvPr/>
            </p:nvSpPr>
            <p:spPr>
              <a:xfrm>
                <a:off x="1725892" y="4581547"/>
                <a:ext cx="6033255" cy="867610"/>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7267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标准化 </a:t>
            </a:r>
            <a:r>
              <a:rPr kumimoji="1" lang="en-US" altLang="zh-CN" sz="2000" b="1" dirty="0" smtClean="0">
                <a:latin typeface="微软雅黑" panose="020B0503020204020204" pitchFamily="34" charset="-122"/>
                <a:ea typeface="微软雅黑" panose="020B0503020204020204" pitchFamily="34" charset="-122"/>
              </a:rPr>
              <a:t>- API</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scikit-learn.preprocessing.StandardScaler</a:t>
            </a: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
        <p:nvSpPr>
          <p:cNvPr id="10" name="文本框 4"/>
          <p:cNvSpPr txBox="1"/>
          <p:nvPr/>
        </p:nvSpPr>
        <p:spPr>
          <a:xfrm>
            <a:off x="1150652" y="2594521"/>
            <a:ext cx="7308304" cy="923330"/>
          </a:xfrm>
          <a:prstGeom prst="rect">
            <a:avLst/>
          </a:prstGeom>
          <a:noFill/>
        </p:spPr>
        <p:txBody>
          <a:bodyPr wrap="square" rtlCol="0">
            <a:spAutoFit/>
          </a:bodyPr>
          <a:lstStyle/>
          <a:p>
            <a:pPr marL="285750" indent="-285750" algn="l">
              <a:lnSpc>
                <a:spcPct val="150000"/>
              </a:lnSpc>
              <a:buFont typeface="Arial" charset="0"/>
              <a:buChar char="•"/>
            </a:pPr>
            <a:r>
              <a:rPr lang="en-US" altLang="zh-CN" b="0" dirty="0" err="1">
                <a:latin typeface="微软雅黑" panose="020B0503020204020204" pitchFamily="34" charset="-122"/>
                <a:ea typeface="微软雅黑" panose="020B0503020204020204" pitchFamily="34" charset="-122"/>
              </a:rPr>
              <a:t>StandardScaler</a:t>
            </a:r>
            <a:r>
              <a:rPr lang="en-US" altLang="zh-CN" b="0" dirty="0" smtClean="0">
                <a:latin typeface="微软雅黑" panose="020B0503020204020204" pitchFamily="34" charset="-122"/>
                <a:ea typeface="微软雅黑" panose="020B0503020204020204" pitchFamily="34" charset="-122"/>
              </a:rPr>
              <a:t>(</a:t>
            </a:r>
            <a:r>
              <a:rPr lang="mr-IN" altLang="zh-CN" b="0" dirty="0" smtClean="0">
                <a:latin typeface="微软雅黑" panose="020B0503020204020204" pitchFamily="34" charset="-122"/>
                <a:ea typeface="微软雅黑" panose="020B0503020204020204" pitchFamily="34" charset="-122"/>
              </a:rPr>
              <a:t>…</a:t>
            </a:r>
            <a:r>
              <a:rPr lang="en-US" altLang="zh-CN" b="0" dirty="0" smtClean="0">
                <a:latin typeface="微软雅黑" panose="020B0503020204020204" pitchFamily="34" charset="-122"/>
                <a:ea typeface="微软雅黑" panose="020B0503020204020204" pitchFamily="34" charset="-122"/>
              </a:rPr>
              <a:t>)</a:t>
            </a:r>
          </a:p>
          <a:p>
            <a:pPr marL="742950" lvl="1" indent="-285750" algn="l">
              <a:lnSpc>
                <a:spcPct val="150000"/>
              </a:lnSpc>
              <a:buFont typeface="Arial" charset="0"/>
              <a:buChar char="•"/>
            </a:pPr>
            <a:r>
              <a:rPr lang="zh-CN" altLang="en-US" b="0" dirty="0">
                <a:latin typeface="微软雅黑" panose="020B0503020204020204" pitchFamily="34" charset="-122"/>
                <a:ea typeface="微软雅黑" panose="020B0503020204020204" pitchFamily="34" charset="-122"/>
              </a:rPr>
              <a:t>处理之后每列来说所有数据都聚集在</a:t>
            </a:r>
            <a:r>
              <a:rPr lang="zh-CN" altLang="en-US" b="0" dirty="0">
                <a:solidFill>
                  <a:srgbClr val="FF0000"/>
                </a:solidFill>
                <a:latin typeface="微软雅黑" panose="020B0503020204020204" pitchFamily="34" charset="-122"/>
                <a:ea typeface="微软雅黑" panose="020B0503020204020204" pitchFamily="34" charset="-122"/>
              </a:rPr>
              <a:t>均值</a:t>
            </a:r>
            <a:r>
              <a:rPr lang="en-US" altLang="zh-CN" b="0" dirty="0">
                <a:solidFill>
                  <a:srgbClr val="FF0000"/>
                </a:solidFill>
                <a:latin typeface="微软雅黑" panose="020B0503020204020204" pitchFamily="34" charset="-122"/>
                <a:ea typeface="微软雅黑" panose="020B0503020204020204" pitchFamily="34" charset="-122"/>
              </a:rPr>
              <a:t>0</a:t>
            </a:r>
            <a:r>
              <a:rPr lang="zh-CN" altLang="en-US" b="0" dirty="0">
                <a:solidFill>
                  <a:srgbClr val="FF0000"/>
                </a:solidFill>
                <a:latin typeface="微软雅黑" panose="020B0503020204020204" pitchFamily="34" charset="-122"/>
                <a:ea typeface="微软雅黑" panose="020B0503020204020204" pitchFamily="34" charset="-122"/>
              </a:rPr>
              <a:t>附近方差为</a:t>
            </a:r>
            <a:r>
              <a:rPr lang="en-US" altLang="zh-CN" b="0" dirty="0">
                <a:solidFill>
                  <a:srgbClr val="FF0000"/>
                </a:solidFill>
                <a:latin typeface="微软雅黑" panose="020B0503020204020204" pitchFamily="34" charset="-122"/>
                <a:ea typeface="微软雅黑" panose="020B0503020204020204" pitchFamily="34" charset="-122"/>
              </a:rPr>
              <a:t>1</a:t>
            </a:r>
            <a:endParaRPr lang="en-US" altLang="zh-CN" b="0" dirty="0" smtClean="0">
              <a:solidFill>
                <a:srgbClr val="FF0000"/>
              </a:solidFill>
              <a:latin typeface="微软雅黑" panose="020B0503020204020204" pitchFamily="34" charset="-122"/>
              <a:ea typeface="微软雅黑" panose="020B0503020204020204" pitchFamily="34" charset="-122"/>
            </a:endParaRPr>
          </a:p>
        </p:txBody>
      </p:sp>
      <p:sp>
        <p:nvSpPr>
          <p:cNvPr id="11" name="文本框 5"/>
          <p:cNvSpPr txBox="1"/>
          <p:nvPr/>
        </p:nvSpPr>
        <p:spPr>
          <a:xfrm>
            <a:off x="1728414" y="3425518"/>
            <a:ext cx="6184642" cy="3831818"/>
          </a:xfrm>
          <a:prstGeom prst="rect">
            <a:avLst/>
          </a:prstGeom>
          <a:noFill/>
        </p:spPr>
        <p:txBody>
          <a:bodyPr wrap="none" rtlCol="0">
            <a:spAutoFit/>
          </a:bodyPr>
          <a:lstStyle/>
          <a:p>
            <a:pPr marL="285750" indent="-285750" algn="l">
              <a:lnSpc>
                <a:spcPct val="150000"/>
              </a:lnSpc>
              <a:buFont typeface="Arial" charset="0"/>
              <a:buChar char="•"/>
            </a:pPr>
            <a:r>
              <a:rPr lang="en-US" altLang="zh-CN" b="0" dirty="0" err="1">
                <a:latin typeface="微软雅黑" panose="020B0503020204020204" pitchFamily="34" charset="-122"/>
                <a:ea typeface="微软雅黑" panose="020B0503020204020204" pitchFamily="34" charset="-122"/>
              </a:rPr>
              <a:t>StandardScaler</a:t>
            </a:r>
            <a:r>
              <a:rPr kumimoji="1" lang="en-US" altLang="zh-CN" b="0" dirty="0" err="1" smtClean="0">
                <a:latin typeface="微软雅黑" panose="020B0503020204020204" pitchFamily="34" charset="-122"/>
                <a:ea typeface="微软雅黑" panose="020B0503020204020204" pitchFamily="34" charset="-122"/>
              </a:rPr>
              <a:t>.</a:t>
            </a:r>
            <a:r>
              <a:rPr kumimoji="1" lang="en-US" altLang="zh-CN" b="0" dirty="0" err="1" smtClean="0">
                <a:solidFill>
                  <a:srgbClr val="FF0000"/>
                </a:solidFill>
                <a:latin typeface="微软雅黑" panose="020B0503020204020204" pitchFamily="34" charset="-122"/>
                <a:ea typeface="微软雅黑" panose="020B0503020204020204" pitchFamily="34" charset="-122"/>
              </a:rPr>
              <a:t>fit_transform</a:t>
            </a:r>
            <a:r>
              <a:rPr kumimoji="1" lang="en-US" altLang="zh-CN" b="0" dirty="0" smtClean="0">
                <a:latin typeface="微软雅黑" panose="020B0503020204020204" pitchFamily="34" charset="-122"/>
                <a:ea typeface="微软雅黑" panose="020B0503020204020204" pitchFamily="34" charset="-122"/>
              </a:rPr>
              <a:t>(</a:t>
            </a:r>
            <a:r>
              <a:rPr kumimoji="1" lang="en-US" altLang="zh-CN" b="0" dirty="0" err="1" smtClean="0">
                <a:latin typeface="微软雅黑" panose="020B0503020204020204" pitchFamily="34" charset="-122"/>
                <a:ea typeface="微软雅黑" panose="020B0503020204020204" pitchFamily="34" charset="-122"/>
              </a:rPr>
              <a:t>X,y</a:t>
            </a:r>
            <a:r>
              <a:rPr kumimoji="1" lang="en-US" altLang="zh-CN" b="0" dirty="0" smtClean="0">
                <a:latin typeface="微软雅黑" panose="020B0503020204020204" pitchFamily="34" charset="-122"/>
                <a:ea typeface="微软雅黑" panose="020B0503020204020204" pitchFamily="34" charset="-122"/>
              </a:rPr>
              <a:t>)       </a:t>
            </a:r>
          </a:p>
          <a:p>
            <a:pPr marL="742950" lvl="1" indent="-285750" algn="l">
              <a:lnSpc>
                <a:spcPct val="150000"/>
              </a:lnSpc>
              <a:buFont typeface="Arial" charset="0"/>
              <a:buChar char="•"/>
            </a:pPr>
            <a:r>
              <a:rPr kumimoji="1" lang="en-US" altLang="zh-CN" b="0" dirty="0" smtClean="0">
                <a:latin typeface="微软雅黑" panose="020B0503020204020204" pitchFamily="34" charset="-122"/>
                <a:ea typeface="微软雅黑" panose="020B0503020204020204" pitchFamily="34" charset="-122"/>
              </a:rPr>
              <a:t>X:numpy array</a:t>
            </a:r>
            <a:r>
              <a:rPr kumimoji="1" lang="zh-CN" altLang="en-US" b="0" dirty="0">
                <a:latin typeface="微软雅黑" panose="020B0503020204020204" pitchFamily="34" charset="-122"/>
                <a:ea typeface="微软雅黑" panose="020B0503020204020204" pitchFamily="34" charset="-122"/>
              </a:rPr>
              <a:t>格式</a:t>
            </a:r>
            <a:r>
              <a:rPr kumimoji="1" lang="zh-CN" altLang="en-US" b="0" dirty="0" smtClean="0">
                <a:latin typeface="微软雅黑" panose="020B0503020204020204" pitchFamily="34" charset="-122"/>
                <a:ea typeface="微软雅黑" panose="020B0503020204020204" pitchFamily="34" charset="-122"/>
              </a:rPr>
              <a:t>的数据</a:t>
            </a:r>
            <a:r>
              <a:rPr kumimoji="1" lang="en-US" altLang="zh-CN" b="0" dirty="0" smtClean="0">
                <a:latin typeface="微软雅黑" panose="020B0503020204020204" pitchFamily="34" charset="-122"/>
                <a:ea typeface="微软雅黑" panose="020B0503020204020204" pitchFamily="34" charset="-122"/>
              </a:rPr>
              <a:t>[</a:t>
            </a:r>
            <a:r>
              <a:rPr kumimoji="1" lang="en-US" altLang="zh-CN" b="0" dirty="0" err="1" smtClean="0">
                <a:latin typeface="微软雅黑" panose="020B0503020204020204" pitchFamily="34" charset="-122"/>
                <a:ea typeface="微软雅黑" panose="020B0503020204020204" pitchFamily="34" charset="-122"/>
              </a:rPr>
              <a:t>n_samples,n_features</a:t>
            </a:r>
            <a:r>
              <a:rPr kumimoji="1" lang="en-US" altLang="zh-CN" b="0" dirty="0" smtClean="0">
                <a:latin typeface="微软雅黑" panose="020B0503020204020204" pitchFamily="34" charset="-122"/>
                <a:ea typeface="微软雅黑" panose="020B0503020204020204" pitchFamily="34" charset="-122"/>
              </a:rPr>
              <a:t>]</a:t>
            </a:r>
            <a:endParaRPr kumimoji="1" lang="en-US" altLang="zh-CN" b="0" dirty="0">
              <a:solidFill>
                <a:srgbClr val="FF0000"/>
              </a:solidFill>
              <a:latin typeface="微软雅黑" panose="020B0503020204020204" pitchFamily="34" charset="-122"/>
              <a:ea typeface="微软雅黑" panose="020B0503020204020204" pitchFamily="34" charset="-122"/>
            </a:endParaRPr>
          </a:p>
          <a:p>
            <a:pPr marL="742950" lvl="1" indent="-285750" algn="l">
              <a:lnSpc>
                <a:spcPct val="150000"/>
              </a:lnSpc>
              <a:buFont typeface="Arial" charset="0"/>
              <a:buChar char="•"/>
            </a:pPr>
            <a:r>
              <a:rPr kumimoji="1" lang="zh-CN" altLang="en-US" b="0" dirty="0" smtClean="0">
                <a:latin typeface="微软雅黑" panose="020B0503020204020204" pitchFamily="34" charset="-122"/>
                <a:ea typeface="微软雅黑" panose="020B0503020204020204" pitchFamily="34" charset="-122"/>
              </a:rPr>
              <a:t>返回值：转换后的形状相同的</a:t>
            </a:r>
            <a:r>
              <a:rPr kumimoji="1" lang="en-US" altLang="zh-CN" b="0" dirty="0" smtClean="0">
                <a:latin typeface="微软雅黑" panose="020B0503020204020204" pitchFamily="34" charset="-122"/>
                <a:ea typeface="微软雅黑" panose="020B0503020204020204" pitchFamily="34" charset="-122"/>
              </a:rPr>
              <a:t>array</a:t>
            </a:r>
            <a:endParaRPr kumimoji="1" lang="en-US" altLang="zh-CN" b="0" dirty="0">
              <a:latin typeface="微软雅黑" panose="020B0503020204020204" pitchFamily="34" charset="-122"/>
              <a:ea typeface="微软雅黑" panose="020B0503020204020204" pitchFamily="34" charset="-122"/>
            </a:endParaRPr>
          </a:p>
          <a:p>
            <a:pPr marL="342900" indent="-342900" algn="l">
              <a:lnSpc>
                <a:spcPct val="150000"/>
              </a:lnSpc>
              <a:buFont typeface="Arial" charset="0"/>
              <a:buChar char="•"/>
            </a:pPr>
            <a:r>
              <a:rPr kumimoji="1" lang="en-US" altLang="zh-CN" b="0" dirty="0" err="1">
                <a:latin typeface="微软雅黑" panose="020B0503020204020204" pitchFamily="34" charset="-122"/>
                <a:ea typeface="微软雅黑" panose="020B0503020204020204" pitchFamily="34" charset="-122"/>
              </a:rPr>
              <a:t>StandardScaler.mean</a:t>
            </a:r>
            <a:r>
              <a:rPr kumimoji="1" lang="en-US" altLang="zh-CN" b="0" dirty="0">
                <a:latin typeface="微软雅黑" panose="020B0503020204020204" pitchFamily="34" charset="-122"/>
                <a:ea typeface="微软雅黑" panose="020B0503020204020204" pitchFamily="34" charset="-122"/>
              </a:rPr>
              <a:t>_</a:t>
            </a:r>
          </a:p>
          <a:p>
            <a:pPr marL="800100" lvl="1" indent="-342900" algn="l">
              <a:lnSpc>
                <a:spcPct val="150000"/>
              </a:lnSpc>
              <a:buFont typeface="Arial" charset="0"/>
              <a:buChar char="•"/>
            </a:pPr>
            <a:r>
              <a:rPr kumimoji="1" lang="zh-CN" altLang="en-US" b="0" dirty="0">
                <a:latin typeface="微软雅黑" panose="020B0503020204020204" pitchFamily="34" charset="-122"/>
                <a:ea typeface="微软雅黑" panose="020B0503020204020204" pitchFamily="34" charset="-122"/>
              </a:rPr>
              <a:t>原始数据中每列特征的</a:t>
            </a:r>
            <a:r>
              <a:rPr kumimoji="1" lang="zh-CN" altLang="en-US" b="0" dirty="0" smtClean="0">
                <a:latin typeface="微软雅黑" panose="020B0503020204020204" pitchFamily="34" charset="-122"/>
                <a:ea typeface="微软雅黑" panose="020B0503020204020204" pitchFamily="34" charset="-122"/>
              </a:rPr>
              <a:t>平均值</a:t>
            </a:r>
            <a:endParaRPr kumimoji="1" lang="en-US" altLang="zh-CN" b="0" dirty="0">
              <a:latin typeface="微软雅黑" panose="020B0503020204020204" pitchFamily="34" charset="-122"/>
              <a:ea typeface="微软雅黑" panose="020B0503020204020204" pitchFamily="34" charset="-122"/>
            </a:endParaRPr>
          </a:p>
          <a:p>
            <a:pPr marL="342900" indent="-342900" algn="l">
              <a:lnSpc>
                <a:spcPct val="150000"/>
              </a:lnSpc>
              <a:buFont typeface="Arial" charset="0"/>
              <a:buChar char="•"/>
            </a:pPr>
            <a:r>
              <a:rPr kumimoji="1" lang="en-US" altLang="zh-CN" b="0" dirty="0" err="1">
                <a:latin typeface="微软雅黑" panose="020B0503020204020204" pitchFamily="34" charset="-122"/>
                <a:ea typeface="微软雅黑" panose="020B0503020204020204" pitchFamily="34" charset="-122"/>
              </a:rPr>
              <a:t>StandardScaler.std</a:t>
            </a:r>
            <a:r>
              <a:rPr kumimoji="1" lang="en-US" altLang="zh-CN" b="0" dirty="0">
                <a:latin typeface="微软雅黑" panose="020B0503020204020204" pitchFamily="34" charset="-122"/>
                <a:ea typeface="微软雅黑" panose="020B0503020204020204" pitchFamily="34" charset="-122"/>
              </a:rPr>
              <a:t>_</a:t>
            </a:r>
          </a:p>
          <a:p>
            <a:pPr marL="800100" lvl="1" indent="-342900" algn="l">
              <a:lnSpc>
                <a:spcPct val="150000"/>
              </a:lnSpc>
              <a:buFont typeface="Arial" charset="0"/>
              <a:buChar char="•"/>
            </a:pPr>
            <a:r>
              <a:rPr kumimoji="1" lang="zh-CN" altLang="en-US" b="0" dirty="0">
                <a:latin typeface="微软雅黑" panose="020B0503020204020204" pitchFamily="34" charset="-122"/>
                <a:ea typeface="微软雅黑" panose="020B0503020204020204" pitchFamily="34" charset="-122"/>
              </a:rPr>
              <a:t>原始数据每列特征的方差</a:t>
            </a:r>
            <a:endParaRPr kumimoji="1" lang="en-US" altLang="zh-CN" b="0" dirty="0">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endParaRPr kumimoji="1" lang="en-US" altLang="zh-CN" b="0" dirty="0">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endParaRPr kumimoji="1" lang="zh-CN" altLang="en-US"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4364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标准化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from </a:t>
            </a:r>
            <a:r>
              <a:rPr lang="en-US" altLang="zh-CN" sz="2000" dirty="0" err="1">
                <a:latin typeface="微软雅黑" pitchFamily="34" charset="-122"/>
                <a:ea typeface="微软雅黑" pitchFamily="34" charset="-122"/>
              </a:rPr>
              <a:t>sklearn.preprocessing</a:t>
            </a:r>
            <a:r>
              <a:rPr lang="en-US" altLang="zh-CN" sz="2000" dirty="0">
                <a:latin typeface="微软雅黑" pitchFamily="34" charset="-122"/>
                <a:ea typeface="微软雅黑" pitchFamily="34" charset="-122"/>
              </a:rPr>
              <a:t> import </a:t>
            </a:r>
            <a:r>
              <a:rPr lang="en-US" altLang="zh-CN" sz="2000" dirty="0" err="1" smtClean="0">
                <a:latin typeface="微软雅黑" pitchFamily="34" charset="-122"/>
                <a:ea typeface="微软雅黑" pitchFamily="34" charset="-122"/>
              </a:rPr>
              <a:t>StandardScaler</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def</a:t>
            </a:r>
            <a:r>
              <a:rPr lang="en-US" altLang="zh-CN" sz="2000" dirty="0">
                <a:latin typeface="微软雅黑" pitchFamily="34" charset="-122"/>
                <a:ea typeface="微软雅黑" pitchFamily="34" charset="-122"/>
              </a:rPr>
              <a:t> standard():</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std</a:t>
            </a:r>
            <a:r>
              <a:rPr lang="en-US" altLang="zh-CN" sz="2000" dirty="0">
                <a:latin typeface="微软雅黑" pitchFamily="34" charset="-122"/>
                <a:ea typeface="微软雅黑" pitchFamily="34" charset="-122"/>
              </a:rPr>
              <a:t> = </a:t>
            </a:r>
            <a:r>
              <a:rPr lang="en-US" altLang="zh-CN" sz="2000" dirty="0" err="1">
                <a:latin typeface="微软雅黑" pitchFamily="34" charset="-122"/>
                <a:ea typeface="微软雅黑" pitchFamily="34" charset="-122"/>
              </a:rPr>
              <a:t>StandardScaler</a:t>
            </a:r>
            <a:r>
              <a:rPr lang="en-US" altLang="zh-CN" sz="20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data = </a:t>
            </a:r>
            <a:r>
              <a:rPr lang="en-US" altLang="zh-CN" sz="2000" dirty="0" err="1">
                <a:latin typeface="微软雅黑" pitchFamily="34" charset="-122"/>
                <a:ea typeface="微软雅黑" pitchFamily="34" charset="-122"/>
              </a:rPr>
              <a:t>std.fit_transform</a:t>
            </a:r>
            <a:r>
              <a:rPr lang="en-US" altLang="zh-CN" sz="2000" dirty="0">
                <a:latin typeface="微软雅黑" pitchFamily="34" charset="-122"/>
                <a:ea typeface="微软雅黑" pitchFamily="34" charset="-122"/>
              </a:rPr>
              <a:t>([[1.,-1.,3.],[2.,4.,2.],[4.,6.,-1.]]);</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print(data</a:t>
            </a:r>
            <a:r>
              <a:rPr lang="en-US" altLang="zh-CN"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standard()</a:t>
            </a: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2455015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缺失值</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现实世界的数据</a:t>
            </a:r>
            <a:r>
              <a:rPr lang="zh-CN" altLang="en-US" sz="2000" dirty="0" smtClean="0">
                <a:latin typeface="微软雅黑" panose="020B0503020204020204" pitchFamily="34" charset="-122"/>
                <a:ea typeface="微软雅黑" panose="020B0503020204020204" pitchFamily="34" charset="-122"/>
              </a:rPr>
              <a:t>集由于</a:t>
            </a:r>
            <a:r>
              <a:rPr lang="zh-CN" altLang="en-US" sz="2000" dirty="0">
                <a:latin typeface="微软雅黑" panose="020B0503020204020204" pitchFamily="34" charset="-122"/>
                <a:ea typeface="微软雅黑" panose="020B0503020204020204" pitchFamily="34" charset="-122"/>
              </a:rPr>
              <a:t>各种原因</a:t>
            </a:r>
            <a:r>
              <a:rPr lang="zh-CN" altLang="en-US" sz="2000" dirty="0" smtClean="0">
                <a:latin typeface="微软雅黑" panose="020B0503020204020204" pitchFamily="34" charset="-122"/>
                <a:ea typeface="微软雅黑" panose="020B0503020204020204" pitchFamily="34" charset="-122"/>
              </a:rPr>
              <a:t>，可能包含</a:t>
            </a:r>
            <a:r>
              <a:rPr lang="zh-CN" altLang="en-US" sz="2000" dirty="0">
                <a:latin typeface="微软雅黑" panose="020B0503020204020204" pitchFamily="34" charset="-122"/>
                <a:ea typeface="微软雅黑" panose="020B0503020204020204" pitchFamily="34" charset="-122"/>
              </a:rPr>
              <a:t>缺少的值，通常编码为空白，</a:t>
            </a:r>
            <a:r>
              <a:rPr lang="en-US" altLang="zh-CN" sz="2000" dirty="0" err="1">
                <a:latin typeface="微软雅黑" panose="020B0503020204020204" pitchFamily="34" charset="-122"/>
                <a:ea typeface="微软雅黑" panose="020B0503020204020204" pitchFamily="34" charset="-122"/>
              </a:rPr>
              <a:t>NaN</a:t>
            </a:r>
            <a:r>
              <a:rPr lang="zh-CN" altLang="en-US" sz="2000" dirty="0">
                <a:latin typeface="微软雅黑" panose="020B0503020204020204" pitchFamily="34" charset="-122"/>
                <a:ea typeface="微软雅黑" panose="020B0503020204020204" pitchFamily="34" charset="-122"/>
              </a:rPr>
              <a:t>或其他占位符</a:t>
            </a:r>
            <a:r>
              <a:rPr lang="zh-CN" altLang="en-US" sz="2000" dirty="0" smtClean="0">
                <a:latin typeface="微软雅黑" panose="020B0503020204020204" pitchFamily="34" charset="-122"/>
                <a:ea typeface="微软雅黑" panose="020B0503020204020204" pitchFamily="34" charset="-122"/>
              </a:rPr>
              <a:t>。为了保持自身的含义，需要进行处理</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smtClean="0">
                <a:latin typeface="微软雅黑" pitchFamily="34" charset="-122"/>
                <a:ea typeface="微软雅黑" pitchFamily="34" charset="-122"/>
              </a:rPr>
              <a:t>缺失</a:t>
            </a:r>
            <a:r>
              <a:rPr lang="zh-CN" altLang="en-US" sz="2000" b="1" dirty="0">
                <a:latin typeface="微软雅黑" pitchFamily="34" charset="-122"/>
                <a:ea typeface="微软雅黑" pitchFamily="34" charset="-122"/>
              </a:rPr>
              <a:t>值的处理方法</a:t>
            </a: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删除</a:t>
            </a:r>
            <a:r>
              <a:rPr lang="zh-CN" altLang="en-US" sz="2000" dirty="0">
                <a:latin typeface="微软雅黑" pitchFamily="34" charset="-122"/>
                <a:ea typeface="微软雅黑" pitchFamily="34" charset="-122"/>
              </a:rPr>
              <a:t> 如果一行或者一列数据缺失值达到一定比例，建议放弃整行或列</a:t>
            </a: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插补 </a:t>
            </a:r>
            <a:r>
              <a:rPr lang="zh-CN" altLang="en-US" sz="2000" dirty="0">
                <a:latin typeface="微软雅黑" pitchFamily="34" charset="-122"/>
                <a:ea typeface="微软雅黑" pitchFamily="34" charset="-122"/>
              </a:rPr>
              <a:t>通过缺失值每行或者每列的平均值，中位值来填充</a:t>
            </a: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953664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缺失</a:t>
            </a:r>
            <a:r>
              <a:rPr kumimoji="1" lang="zh-CN" altLang="en-US" sz="2000" b="1" dirty="0" smtClean="0">
                <a:latin typeface="微软雅黑" panose="020B0503020204020204" pitchFamily="34" charset="-122"/>
                <a:ea typeface="微软雅黑" panose="020B0503020204020204" pitchFamily="34" charset="-122"/>
              </a:rPr>
              <a:t>值 </a:t>
            </a:r>
            <a:r>
              <a:rPr kumimoji="1" lang="en-US" altLang="zh-CN" sz="2000" b="1" dirty="0" smtClean="0">
                <a:latin typeface="微软雅黑" panose="020B0503020204020204" pitchFamily="34" charset="-122"/>
                <a:ea typeface="微软雅黑" panose="020B0503020204020204" pitchFamily="34" charset="-122"/>
              </a:rPr>
              <a:t>- API</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完成缺失值的插</a:t>
            </a:r>
            <a:r>
              <a:rPr lang="zh-CN" altLang="en-US" sz="1800" dirty="0" smtClean="0">
                <a:latin typeface="微软雅黑" pitchFamily="34" charset="-122"/>
                <a:ea typeface="微软雅黑" pitchFamily="34" charset="-122"/>
              </a:rPr>
              <a:t>补</a:t>
            </a:r>
            <a:endParaRPr lang="en-US" altLang="zh-CN" sz="18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1800" dirty="0" smtClean="0">
                <a:latin typeface="微软雅黑" pitchFamily="34" charset="-122"/>
                <a:ea typeface="微软雅黑" pitchFamily="34" charset="-122"/>
              </a:rPr>
              <a:t>Imputer(</a:t>
            </a:r>
            <a:r>
              <a:rPr lang="en-US" altLang="zh-CN" sz="1800" dirty="0" err="1" smtClean="0">
                <a:latin typeface="微软雅黑" pitchFamily="34" charset="-122"/>
                <a:ea typeface="微软雅黑" pitchFamily="34" charset="-122"/>
              </a:rPr>
              <a:t>missing_value</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NaN</a:t>
            </a:r>
            <a:r>
              <a:rPr lang="en-US" altLang="zh-CN" sz="1800" dirty="0">
                <a:latin typeface="微软雅黑" pitchFamily="34" charset="-122"/>
                <a:ea typeface="微软雅黑" pitchFamily="34" charset="-122"/>
              </a:rPr>
              <a:t>',strategy='</a:t>
            </a:r>
            <a:r>
              <a:rPr lang="en-US" altLang="zh-CN" sz="1800" dirty="0" err="1">
                <a:latin typeface="微软雅黑" pitchFamily="34" charset="-122"/>
                <a:ea typeface="微软雅黑" pitchFamily="34" charset="-122"/>
              </a:rPr>
              <a:t>mean',axis</a:t>
            </a:r>
            <a:r>
              <a:rPr lang="en-US" altLang="zh-CN" sz="1800" dirty="0">
                <a:latin typeface="微软雅黑" pitchFamily="34" charset="-122"/>
                <a:ea typeface="微软雅黑" pitchFamily="34" charset="-122"/>
              </a:rPr>
              <a:t>=0)</a:t>
            </a:r>
          </a:p>
          <a:p>
            <a:pPr lvl="1">
              <a:lnSpc>
                <a:spcPct val="150000"/>
              </a:lnSpc>
              <a:buFont typeface="微软雅黑" panose="020B0503020204020204" pitchFamily="34" charset="-122"/>
              <a:buChar char="￭"/>
            </a:pPr>
            <a:r>
              <a:rPr lang="zh-CN" altLang="en-US" sz="1800" dirty="0" smtClean="0">
                <a:latin typeface="微软雅黑" panose="020B0503020204020204" pitchFamily="34" charset="-122"/>
                <a:ea typeface="微软雅黑" panose="020B0503020204020204" pitchFamily="34" charset="-122"/>
              </a:rPr>
              <a:t>参数一：丢失</a:t>
            </a:r>
            <a:r>
              <a:rPr lang="zh-CN" altLang="en-US" sz="1800" dirty="0">
                <a:latin typeface="微软雅黑" panose="020B0503020204020204" pitchFamily="34" charset="-122"/>
                <a:ea typeface="微软雅黑" panose="020B0503020204020204" pitchFamily="34" charset="-122"/>
              </a:rPr>
              <a:t>值的占位符，对于编码为</a:t>
            </a:r>
            <a:r>
              <a:rPr lang="en-US" altLang="zh-CN" sz="1800" dirty="0" err="1">
                <a:latin typeface="微软雅黑" panose="020B0503020204020204" pitchFamily="34" charset="-122"/>
                <a:ea typeface="微软雅黑" panose="020B0503020204020204" pitchFamily="34" charset="-122"/>
              </a:rPr>
              <a:t>np.nan</a:t>
            </a:r>
            <a:r>
              <a:rPr lang="zh-CN" altLang="en-US" sz="1800" dirty="0">
                <a:latin typeface="微软雅黑" panose="020B0503020204020204" pitchFamily="34" charset="-122"/>
                <a:ea typeface="微软雅黑" panose="020B0503020204020204" pitchFamily="34" charset="-122"/>
              </a:rPr>
              <a:t>的缺失值，使用字符串值“</a:t>
            </a:r>
            <a:r>
              <a:rPr lang="en-US" altLang="zh-CN" sz="1800" dirty="0" err="1">
                <a:latin typeface="微软雅黑" panose="020B0503020204020204" pitchFamily="34" charset="-122"/>
                <a:ea typeface="微软雅黑" panose="020B0503020204020204" pitchFamily="34" charset="-122"/>
              </a:rPr>
              <a:t>NaN</a:t>
            </a:r>
            <a:r>
              <a:rPr lang="en-US" altLang="zh-CN" sz="1800" dirty="0">
                <a:latin typeface="微软雅黑" panose="020B0503020204020204" pitchFamily="34" charset="-122"/>
                <a:ea typeface="微软雅黑" panose="020B0503020204020204" pitchFamily="34" charset="-122"/>
              </a:rPr>
              <a:t>”</a:t>
            </a:r>
            <a:endParaRPr lang="zh-CN" altLang="en-US" sz="18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smtClean="0">
                <a:latin typeface="微软雅黑" pitchFamily="34" charset="-122"/>
                <a:ea typeface="微软雅黑" pitchFamily="34" charset="-122"/>
              </a:rPr>
              <a:t>参数二：插</a:t>
            </a:r>
            <a:r>
              <a:rPr lang="zh-CN" altLang="en-US" sz="1800" dirty="0">
                <a:latin typeface="微软雅黑" pitchFamily="34" charset="-122"/>
                <a:ea typeface="微软雅黑" pitchFamily="34" charset="-122"/>
              </a:rPr>
              <a:t>补策略</a:t>
            </a:r>
          </a:p>
          <a:p>
            <a:pPr lvl="2">
              <a:lnSpc>
                <a:spcPct val="150000"/>
              </a:lnSpc>
              <a:buFont typeface="微软雅黑" panose="020B0503020204020204" pitchFamily="34" charset="-122"/>
              <a:buChar char="￭"/>
            </a:pPr>
            <a:r>
              <a:rPr lang="en-US" altLang="zh-CN" sz="1600" dirty="0" smtClean="0">
                <a:latin typeface="微软雅黑" pitchFamily="34" charset="-122"/>
                <a:ea typeface="微软雅黑" pitchFamily="34" charset="-122"/>
              </a:rPr>
              <a:t>Mean</a:t>
            </a:r>
            <a:r>
              <a:rPr lang="zh-CN" altLang="en-US" sz="1600" dirty="0" smtClean="0">
                <a:latin typeface="微软雅黑" pitchFamily="34" charset="-122"/>
                <a:ea typeface="微软雅黑" pitchFamily="34" charset="-122"/>
              </a:rPr>
              <a:t>：平均值，</a:t>
            </a:r>
            <a:r>
              <a:rPr lang="zh-CN" altLang="en-US" sz="1600" dirty="0">
                <a:latin typeface="微软雅黑" pitchFamily="34" charset="-122"/>
                <a:ea typeface="微软雅黑" pitchFamily="34" charset="-122"/>
              </a:rPr>
              <a:t>则使用沿轴的平均值替换缺失值</a:t>
            </a:r>
          </a:p>
          <a:p>
            <a:pPr lvl="2">
              <a:lnSpc>
                <a:spcPct val="150000"/>
              </a:lnSpc>
              <a:buFont typeface="微软雅黑" panose="020B0503020204020204" pitchFamily="34" charset="-122"/>
              <a:buChar char="￭"/>
            </a:pPr>
            <a:r>
              <a:rPr lang="en-US" altLang="zh-CN" sz="1600" dirty="0" smtClean="0"/>
              <a:t>median </a:t>
            </a:r>
            <a:r>
              <a:rPr lang="zh-CN" altLang="en-US" sz="1600" dirty="0" smtClean="0"/>
              <a:t>：</a:t>
            </a:r>
            <a:r>
              <a:rPr lang="zh-CN" altLang="en-US" sz="1600" dirty="0" smtClean="0">
                <a:latin typeface="微软雅黑" pitchFamily="34" charset="-122"/>
                <a:ea typeface="微软雅黑" pitchFamily="34" charset="-122"/>
              </a:rPr>
              <a:t>中位数，</a:t>
            </a:r>
            <a:r>
              <a:rPr lang="zh-CN" altLang="en-US" sz="1600" dirty="0">
                <a:latin typeface="微软雅黑" pitchFamily="34" charset="-122"/>
                <a:ea typeface="微软雅黑" pitchFamily="34" charset="-122"/>
              </a:rPr>
              <a:t>则使用沿轴的中位数替换缺失</a:t>
            </a:r>
            <a:r>
              <a:rPr lang="zh-CN" altLang="en-US" sz="1600" dirty="0" smtClean="0">
                <a:latin typeface="微软雅黑" pitchFamily="34" charset="-122"/>
                <a:ea typeface="微软雅黑" pitchFamily="34" charset="-122"/>
              </a:rPr>
              <a:t>值</a:t>
            </a:r>
            <a:endParaRPr lang="en-US" altLang="zh-CN" sz="1600" dirty="0" smtClean="0">
              <a:latin typeface="微软雅黑" pitchFamily="34" charset="-122"/>
              <a:ea typeface="微软雅黑" pitchFamily="34" charset="-122"/>
            </a:endParaRPr>
          </a:p>
          <a:p>
            <a:pPr lvl="2">
              <a:lnSpc>
                <a:spcPct val="150000"/>
              </a:lnSpc>
              <a:buFont typeface="微软雅黑" panose="020B0503020204020204" pitchFamily="34" charset="-122"/>
              <a:buChar char="￭"/>
            </a:pPr>
            <a:r>
              <a:rPr lang="en-US" altLang="zh-CN" sz="1600" dirty="0" err="1">
                <a:latin typeface="微软雅黑" pitchFamily="34" charset="-122"/>
                <a:ea typeface="微软雅黑" pitchFamily="34" charset="-122"/>
              </a:rPr>
              <a:t>most_frequent</a:t>
            </a:r>
            <a:r>
              <a:rPr lang="zh-CN" altLang="en-US" sz="1600" dirty="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则</a:t>
            </a:r>
            <a:r>
              <a:rPr lang="zh-CN" altLang="en-US" sz="1600" dirty="0">
                <a:latin typeface="微软雅黑" pitchFamily="34" charset="-122"/>
                <a:ea typeface="微软雅黑" pitchFamily="34" charset="-122"/>
              </a:rPr>
              <a:t>使用沿轴最频繁的值替换缺失（众数）</a:t>
            </a:r>
            <a:endParaRPr lang="en-US" altLang="zh-CN" sz="16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axis</a:t>
            </a:r>
            <a:r>
              <a:rPr lang="zh-CN" altLang="en-US" sz="1800" dirty="0">
                <a:latin typeface="微软雅黑" pitchFamily="34" charset="-122"/>
                <a:ea typeface="微软雅黑" pitchFamily="34" charset="-122"/>
              </a:rPr>
              <a:t>：指定轴数，默认</a:t>
            </a:r>
            <a:r>
              <a:rPr lang="en-US" altLang="zh-CN" sz="1800" dirty="0">
                <a:latin typeface="微软雅黑" pitchFamily="34" charset="-122"/>
                <a:ea typeface="微软雅黑" pitchFamily="34" charset="-122"/>
              </a:rPr>
              <a:t>axis=0</a:t>
            </a:r>
            <a:r>
              <a:rPr lang="zh-CN" altLang="en-US" sz="1800" dirty="0">
                <a:latin typeface="微软雅黑" pitchFamily="34" charset="-122"/>
                <a:ea typeface="微软雅黑" pitchFamily="34" charset="-122"/>
              </a:rPr>
              <a:t>代表列，</a:t>
            </a:r>
            <a:r>
              <a:rPr lang="en-US" altLang="zh-CN" sz="1800" dirty="0">
                <a:latin typeface="微软雅黑" pitchFamily="34" charset="-122"/>
                <a:ea typeface="微软雅黑" pitchFamily="34" charset="-122"/>
              </a:rPr>
              <a:t>axis=1</a:t>
            </a:r>
            <a:r>
              <a:rPr lang="zh-CN" altLang="en-US" sz="1800" dirty="0">
                <a:latin typeface="微软雅黑" pitchFamily="34" charset="-122"/>
                <a:ea typeface="微软雅黑" pitchFamily="34" charset="-122"/>
              </a:rPr>
              <a:t>代表行</a:t>
            </a:r>
            <a:endParaRPr lang="en-US" altLang="zh-CN" sz="1800" dirty="0">
              <a:latin typeface="微软雅黑" pitchFamily="34" charset="-122"/>
              <a:ea typeface="微软雅黑" pitchFamily="34" charset="-122"/>
            </a:endParaRPr>
          </a:p>
          <a:p>
            <a:pPr lvl="2">
              <a:lnSpc>
                <a:spcPct val="150000"/>
              </a:lnSpc>
              <a:buFont typeface="微软雅黑" panose="020B0503020204020204" pitchFamily="34" charset="-122"/>
              <a:buChar char="￭"/>
            </a:pPr>
            <a:endParaRPr lang="zh-CN" altLang="en-US" sz="16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09193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机器学习应用场景</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自然语言处理</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无人驾驶</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计算机视觉</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推荐系统</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59280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缺失</a:t>
            </a:r>
            <a:r>
              <a:rPr kumimoji="1" lang="zh-CN" altLang="en-US" sz="2000" b="1" dirty="0" smtClean="0">
                <a:latin typeface="微软雅黑" panose="020B0503020204020204" pitchFamily="34" charset="-122"/>
                <a:ea typeface="微软雅黑" panose="020B0503020204020204" pitchFamily="34" charset="-122"/>
              </a:rPr>
              <a:t>值 </a:t>
            </a:r>
            <a:r>
              <a:rPr kumimoji="1" lang="en-US" altLang="zh-CN" sz="2000" b="1" dirty="0" smtClean="0">
                <a:latin typeface="微软雅黑" panose="020B0503020204020204" pitchFamily="34" charset="-122"/>
                <a:ea typeface="微软雅黑" panose="020B0503020204020204" pitchFamily="34" charset="-122"/>
              </a:rPr>
              <a:t>- API</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1800" dirty="0" err="1" smtClean="0">
                <a:latin typeface="微软雅黑" pitchFamily="34" charset="-122"/>
                <a:ea typeface="微软雅黑" pitchFamily="34" charset="-122"/>
              </a:rPr>
              <a:t>Imputer.fit_transform</a:t>
            </a:r>
            <a:r>
              <a:rPr lang="en-US" altLang="zh-CN" sz="1800" dirty="0" smtClean="0">
                <a:latin typeface="微软雅黑" pitchFamily="34" charset="-122"/>
                <a:ea typeface="微软雅黑" pitchFamily="34" charset="-122"/>
              </a:rPr>
              <a:t>(</a:t>
            </a:r>
            <a:r>
              <a:rPr lang="en-US" altLang="zh-CN" sz="1800" dirty="0" err="1" smtClean="0">
                <a:latin typeface="微软雅黑" pitchFamily="34" charset="-122"/>
                <a:ea typeface="微软雅黑" pitchFamily="34" charset="-122"/>
              </a:rPr>
              <a:t>X,y</a:t>
            </a:r>
            <a:r>
              <a:rPr lang="en-US" altLang="zh-CN" sz="18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X:numpy array</a:t>
            </a:r>
            <a:r>
              <a:rPr lang="zh-CN" altLang="en-US" sz="1800" dirty="0">
                <a:latin typeface="微软雅黑" pitchFamily="34" charset="-122"/>
                <a:ea typeface="微软雅黑" pitchFamily="34" charset="-122"/>
              </a:rPr>
              <a:t>格式数据 </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n_samples,n_features</a:t>
            </a:r>
            <a:r>
              <a:rPr lang="en-US" altLang="zh-CN" sz="18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返回值：转换后的形式相同的</a:t>
            </a:r>
            <a:r>
              <a:rPr lang="en-US" altLang="zh-CN" sz="1800" dirty="0">
                <a:latin typeface="微软雅黑" pitchFamily="34" charset="-122"/>
                <a:ea typeface="微软雅黑" pitchFamily="34" charset="-122"/>
              </a:rPr>
              <a:t>array</a:t>
            </a: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9060704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缺失</a:t>
            </a:r>
            <a:r>
              <a:rPr kumimoji="1" lang="zh-CN" altLang="en-US" sz="2000" b="1" dirty="0" smtClean="0">
                <a:latin typeface="微软雅黑" panose="020B0503020204020204" pitchFamily="34" charset="-122"/>
                <a:ea typeface="微软雅黑" panose="020B0503020204020204" pitchFamily="34" charset="-122"/>
              </a:rPr>
              <a:t>值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from </a:t>
            </a:r>
            <a:r>
              <a:rPr lang="en-US" altLang="zh-CN" sz="1800" dirty="0" err="1">
                <a:latin typeface="微软雅黑" pitchFamily="34" charset="-122"/>
                <a:ea typeface="微软雅黑" pitchFamily="34" charset="-122"/>
              </a:rPr>
              <a:t>sklearn.preprocessing</a:t>
            </a:r>
            <a:r>
              <a:rPr lang="en-US" altLang="zh-CN" sz="1800" dirty="0">
                <a:latin typeface="微软雅黑" pitchFamily="34" charset="-122"/>
                <a:ea typeface="微软雅黑" pitchFamily="34" charset="-122"/>
              </a:rPr>
              <a:t> import Imputer</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import </a:t>
            </a:r>
            <a:r>
              <a:rPr lang="en-US" altLang="zh-CN" sz="1800" dirty="0" err="1">
                <a:latin typeface="微软雅黑" pitchFamily="34" charset="-122"/>
                <a:ea typeface="微软雅黑" pitchFamily="34" charset="-122"/>
              </a:rPr>
              <a:t>numpy</a:t>
            </a:r>
            <a:r>
              <a:rPr lang="en-US" altLang="zh-CN" sz="1800" dirty="0">
                <a:latin typeface="微软雅黑" pitchFamily="34" charset="-122"/>
                <a:ea typeface="微软雅黑" pitchFamily="34" charset="-122"/>
              </a:rPr>
              <a:t> as np</a:t>
            </a:r>
          </a:p>
          <a:p>
            <a:pPr lvl="1">
              <a:lnSpc>
                <a:spcPct val="150000"/>
              </a:lnSpc>
              <a:buFont typeface="微软雅黑" panose="020B0503020204020204" pitchFamily="34" charset="-122"/>
              <a:buChar char="￭"/>
            </a:pPr>
            <a:r>
              <a:rPr lang="en-US" altLang="zh-CN" sz="1800" dirty="0" err="1">
                <a:latin typeface="微软雅黑" pitchFamily="34" charset="-122"/>
                <a:ea typeface="微软雅黑" pitchFamily="34" charset="-122"/>
              </a:rPr>
              <a:t>def</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im</a:t>
            </a:r>
            <a:r>
              <a:rPr lang="en-US" altLang="zh-CN" sz="18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    imp = Imputer(</a:t>
            </a:r>
            <a:r>
              <a:rPr lang="en-US" altLang="zh-CN" sz="1800" dirty="0" err="1">
                <a:latin typeface="微软雅黑" pitchFamily="34" charset="-122"/>
                <a:ea typeface="微软雅黑" pitchFamily="34" charset="-122"/>
              </a:rPr>
              <a:t>missing_values</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NaN</a:t>
            </a:r>
            <a:r>
              <a:rPr lang="en-US" altLang="zh-CN" sz="1800" dirty="0">
                <a:latin typeface="微软雅黑" pitchFamily="34" charset="-122"/>
                <a:ea typeface="微软雅黑" pitchFamily="34" charset="-122"/>
              </a:rPr>
              <a:t>',strategy ='</a:t>
            </a:r>
            <a:r>
              <a:rPr lang="en-US" altLang="zh-CN" sz="1800" dirty="0" err="1">
                <a:latin typeface="微软雅黑" pitchFamily="34" charset="-122"/>
                <a:ea typeface="微软雅黑" pitchFamily="34" charset="-122"/>
              </a:rPr>
              <a:t>mean',axis</a:t>
            </a:r>
            <a:r>
              <a:rPr lang="en-US" altLang="zh-CN" sz="1800" dirty="0">
                <a:latin typeface="微软雅黑" pitchFamily="34" charset="-122"/>
                <a:ea typeface="微软雅黑" pitchFamily="34" charset="-122"/>
              </a:rPr>
              <a:t>=0)</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    data = </a:t>
            </a:r>
            <a:r>
              <a:rPr lang="en-US" altLang="zh-CN" sz="1800" dirty="0" err="1">
                <a:latin typeface="微软雅黑" pitchFamily="34" charset="-122"/>
                <a:ea typeface="微软雅黑" pitchFamily="34" charset="-122"/>
              </a:rPr>
              <a:t>imp.fit_transform</a:t>
            </a:r>
            <a:r>
              <a:rPr lang="en-US" altLang="zh-CN" sz="1800" dirty="0">
                <a:latin typeface="微软雅黑" pitchFamily="34" charset="-122"/>
                <a:ea typeface="微软雅黑" pitchFamily="34" charset="-122"/>
              </a:rPr>
              <a:t>([[1,2],[np.nan,3],[7,6]]);</a:t>
            </a:r>
          </a:p>
          <a:p>
            <a:pPr lvl="1">
              <a:lnSpc>
                <a:spcPct val="150000"/>
              </a:lnSpc>
              <a:buFont typeface="微软雅黑" panose="020B0503020204020204" pitchFamily="34" charset="-122"/>
              <a:buChar char="￭"/>
            </a:pPr>
            <a:r>
              <a:rPr lang="en-US" altLang="zh-CN" sz="1800" dirty="0">
                <a:latin typeface="微软雅黑" pitchFamily="34" charset="-122"/>
                <a:ea typeface="微软雅黑" pitchFamily="34" charset="-122"/>
              </a:rPr>
              <a:t>    print(data)</a:t>
            </a:r>
          </a:p>
          <a:p>
            <a:pPr lvl="1">
              <a:lnSpc>
                <a:spcPct val="150000"/>
              </a:lnSpc>
              <a:buFont typeface="微软雅黑" panose="020B0503020204020204" pitchFamily="34" charset="-122"/>
              <a:buChar char="￭"/>
            </a:pPr>
            <a:r>
              <a:rPr lang="en-US" altLang="zh-CN" sz="1800" dirty="0" err="1">
                <a:latin typeface="微软雅黑" pitchFamily="34" charset="-122"/>
                <a:ea typeface="微软雅黑" pitchFamily="34" charset="-122"/>
              </a:rPr>
              <a:t>im</a:t>
            </a:r>
            <a:r>
              <a:rPr lang="en-US" altLang="zh-CN" sz="1800"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76535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itchFamily="34" charset="-122"/>
                <a:ea typeface="微软雅黑" pitchFamily="34" charset="-122"/>
              </a:rPr>
              <a:t>原因</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冗余：部分特征的相关度高，不能代表数据的特性</a:t>
            </a:r>
            <a:endParaRPr lang="en-US" altLang="zh-CN" sz="18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a:latin typeface="微软雅黑" pitchFamily="34" charset="-122"/>
                <a:ea typeface="微软雅黑" pitchFamily="34" charset="-122"/>
              </a:rPr>
              <a:t>噪声：部分特征对预测结果有负影响</a:t>
            </a:r>
            <a:endParaRPr lang="en-US" altLang="zh-CN" sz="18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0573385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itchFamily="34" charset="-122"/>
                <a:ea typeface="微软雅黑" pitchFamily="34" charset="-122"/>
              </a:rPr>
              <a:t>原因</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小鸟的特征：</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羽毛颜色</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眼睛宽度</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是否有爪子</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爪子的长度</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4427984" y="2420888"/>
            <a:ext cx="3887924" cy="2864786"/>
          </a:xfrm>
          <a:prstGeom prst="rect">
            <a:avLst/>
          </a:prstGeom>
        </p:spPr>
      </p:pic>
    </p:spTree>
    <p:extLst>
      <p:ext uri="{BB962C8B-B14F-4D97-AF65-F5344CB8AC3E}">
        <p14:creationId xmlns:p14="http://schemas.microsoft.com/office/powerpoint/2010/main" val="1865525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smtClean="0">
                <a:latin typeface="微软雅黑" pitchFamily="34" charset="-122"/>
                <a:ea typeface="微软雅黑" pitchFamily="34" charset="-122"/>
              </a:rPr>
              <a:t>特征选择</a:t>
            </a:r>
            <a:r>
              <a:rPr lang="zh-CN" altLang="en-US" sz="2000" b="1" dirty="0">
                <a:latin typeface="微软雅黑" pitchFamily="34" charset="-122"/>
                <a:ea typeface="微软雅黑" pitchFamily="34" charset="-122"/>
              </a:rPr>
              <a:t>是</a:t>
            </a:r>
            <a:r>
              <a:rPr lang="zh-CN" altLang="en-US" sz="2000" b="1" dirty="0" smtClean="0">
                <a:latin typeface="微软雅黑" pitchFamily="34" charset="-122"/>
                <a:ea typeface="微软雅黑" pitchFamily="34" charset="-122"/>
              </a:rPr>
              <a:t>什么？</a:t>
            </a:r>
            <a:endParaRPr lang="zh-CN" altLang="en-US"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单纯的从提取到的所有特征中</a:t>
            </a:r>
            <a:r>
              <a:rPr lang="zh-CN" altLang="en-US" sz="2000" b="1" dirty="0">
                <a:latin typeface="微软雅黑" pitchFamily="34" charset="-122"/>
                <a:ea typeface="微软雅黑" pitchFamily="34" charset="-122"/>
              </a:rPr>
              <a:t>选择部分特征</a:t>
            </a:r>
            <a:r>
              <a:rPr lang="zh-CN" altLang="en-US" sz="2000" dirty="0">
                <a:latin typeface="微软雅黑" pitchFamily="34" charset="-122"/>
                <a:ea typeface="微软雅黑" pitchFamily="34" charset="-122"/>
              </a:rPr>
              <a:t>作为训练集</a:t>
            </a:r>
            <a:r>
              <a:rPr lang="zh-CN" altLang="en-US" sz="2000" dirty="0" smtClean="0">
                <a:latin typeface="微软雅黑" pitchFamily="34" charset="-122"/>
                <a:ea typeface="微软雅黑" pitchFamily="34" charset="-122"/>
              </a:rPr>
              <a:t>特征，</a:t>
            </a:r>
            <a:r>
              <a:rPr lang="zh-CN" altLang="en-US" sz="2000" dirty="0">
                <a:latin typeface="微软雅黑" pitchFamily="34" charset="-122"/>
                <a:ea typeface="微软雅黑" pitchFamily="34" charset="-122"/>
              </a:rPr>
              <a:t>特征在选择前和选择后可以改变</a:t>
            </a:r>
            <a:r>
              <a:rPr lang="zh-CN" altLang="en-US" sz="2000" dirty="0" smtClean="0">
                <a:latin typeface="微软雅黑" pitchFamily="34" charset="-122"/>
                <a:ea typeface="微软雅黑" pitchFamily="34" charset="-122"/>
              </a:rPr>
              <a:t>值也</a:t>
            </a:r>
            <a:r>
              <a:rPr lang="zh-CN" altLang="en-US" sz="2000" dirty="0">
                <a:latin typeface="微软雅黑" pitchFamily="34" charset="-122"/>
                <a:ea typeface="微软雅黑" pitchFamily="34" charset="-122"/>
              </a:rPr>
              <a:t>可以不改变值，但是</a:t>
            </a:r>
            <a:r>
              <a:rPr lang="zh-CN" altLang="en-US" sz="2000" b="1" dirty="0">
                <a:latin typeface="微软雅黑" pitchFamily="34" charset="-122"/>
                <a:ea typeface="微软雅黑" pitchFamily="34" charset="-122"/>
              </a:rPr>
              <a:t>选择后的特征维数肯定比选择前小</a:t>
            </a:r>
            <a:r>
              <a:rPr lang="zh-CN" altLang="en-US" sz="2000" dirty="0">
                <a:latin typeface="微软雅黑" pitchFamily="34" charset="-122"/>
                <a:ea typeface="微软雅黑" pitchFamily="34" charset="-122"/>
              </a:rPr>
              <a:t>，毕竟我们值选择了其中的一部分特征</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0628400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smtClean="0">
                <a:latin typeface="微软雅黑" panose="020B0503020204020204" pitchFamily="34" charset="-122"/>
                <a:ea typeface="微软雅黑" panose="020B0503020204020204" pitchFamily="34" charset="-122"/>
              </a:rPr>
              <a:t>-</a:t>
            </a:r>
            <a:r>
              <a:rPr lang="zh-CN" altLang="en-US" sz="2000" b="1" dirty="0">
                <a:latin typeface="微软雅黑" pitchFamily="34" charset="-122"/>
                <a:ea typeface="微软雅黑" pitchFamily="34" charset="-122"/>
              </a:rPr>
              <a:t>功能</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smtClean="0">
                <a:latin typeface="微软雅黑" pitchFamily="34" charset="-122"/>
                <a:ea typeface="微软雅黑" pitchFamily="34" charset="-122"/>
              </a:rPr>
              <a:t>（</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）降维，减少特征数量</a:t>
            </a:r>
            <a:r>
              <a:rPr lang="zh-CN" altLang="en-US" sz="2000" dirty="0" smtClean="0">
                <a:latin typeface="微软雅黑" pitchFamily="34" charset="-122"/>
                <a:ea typeface="微软雅黑" pitchFamily="34" charset="-122"/>
              </a:rPr>
              <a:t>，使</a:t>
            </a:r>
            <a:r>
              <a:rPr lang="zh-CN" altLang="en-US" sz="2000" dirty="0">
                <a:latin typeface="微软雅黑" pitchFamily="34" charset="-122"/>
                <a:ea typeface="微软雅黑" pitchFamily="34" charset="-122"/>
              </a:rPr>
              <a:t>模型泛化能力更强，减少过</a:t>
            </a:r>
            <a:r>
              <a:rPr lang="zh-CN" altLang="en-US" sz="2000" dirty="0" smtClean="0">
                <a:latin typeface="微软雅黑" pitchFamily="34" charset="-122"/>
                <a:ea typeface="微软雅黑" pitchFamily="34" charset="-122"/>
              </a:rPr>
              <a:t>拟合</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）增强特征和特征值之间的</a:t>
            </a:r>
            <a:r>
              <a:rPr lang="zh-CN" altLang="en-US" sz="2000" dirty="0" smtClean="0">
                <a:latin typeface="微软雅黑" pitchFamily="34" charset="-122"/>
                <a:ea typeface="微软雅黑" pitchFamily="34" charset="-122"/>
              </a:rPr>
              <a:t>理解</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68569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方法</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smtClean="0">
                <a:latin typeface="微软雅黑" pitchFamily="34" charset="-122"/>
                <a:ea typeface="微软雅黑" pitchFamily="34" charset="-122"/>
              </a:rPr>
              <a:t>Filter</a:t>
            </a:r>
            <a:r>
              <a:rPr lang="zh-CN" altLang="en-US" sz="2000" dirty="0">
                <a:latin typeface="微软雅黑" pitchFamily="34" charset="-122"/>
                <a:ea typeface="微软雅黑" pitchFamily="34" charset="-122"/>
              </a:rPr>
              <a:t>（过滤式</a:t>
            </a:r>
            <a:r>
              <a:rPr lang="zh-CN" altLang="en-US" sz="2000" dirty="0" smtClean="0">
                <a:latin typeface="微软雅黑" pitchFamily="34" charset="-122"/>
                <a:ea typeface="微软雅黑" pitchFamily="34" charset="-122"/>
              </a:rPr>
              <a:t>）： </a:t>
            </a:r>
            <a:r>
              <a:rPr lang="en-US" altLang="zh-CN" sz="2000" dirty="0" err="1" smtClean="0">
                <a:latin typeface="微软雅黑" pitchFamily="34" charset="-122"/>
                <a:ea typeface="微软雅黑" pitchFamily="34" charset="-122"/>
              </a:rPr>
              <a:t>VarianceThreshold</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smtClean="0">
                <a:latin typeface="微软雅黑" pitchFamily="34" charset="-122"/>
                <a:ea typeface="微软雅黑" pitchFamily="34" charset="-122"/>
              </a:rPr>
              <a:t>Embedded</a:t>
            </a:r>
            <a:r>
              <a:rPr lang="zh-CN" altLang="en-US" sz="2000" dirty="0">
                <a:latin typeface="微软雅黑" pitchFamily="34" charset="-122"/>
                <a:ea typeface="微软雅黑" pitchFamily="34" charset="-122"/>
              </a:rPr>
              <a:t>（嵌入式）：正则化、决策树</a:t>
            </a:r>
          </a:p>
          <a:p>
            <a:pPr lvl="1">
              <a:lnSpc>
                <a:spcPct val="150000"/>
              </a:lnSpc>
              <a:buFont typeface="微软雅黑" panose="020B0503020204020204" pitchFamily="34" charset="-122"/>
              <a:buChar char="￭"/>
            </a:pPr>
            <a:r>
              <a:rPr lang="en-US" altLang="zh-CN" sz="2000" dirty="0" smtClean="0">
                <a:latin typeface="微软雅黑" pitchFamily="34" charset="-122"/>
                <a:ea typeface="微软雅黑" pitchFamily="34" charset="-122"/>
              </a:rPr>
              <a:t>Wrapper</a:t>
            </a:r>
            <a:r>
              <a:rPr lang="zh-CN" altLang="en-US" sz="2000" dirty="0">
                <a:latin typeface="微软雅黑" pitchFamily="34" charset="-122"/>
                <a:ea typeface="微软雅黑" pitchFamily="34" charset="-122"/>
              </a:rPr>
              <a:t>（包裹式）</a:t>
            </a:r>
            <a:endParaRPr lang="en-US" altLang="zh-CN" sz="2000" dirty="0">
              <a:latin typeface="微软雅黑" pitchFamily="34" charset="-122"/>
              <a:ea typeface="微软雅黑" pitchFamily="34" charset="-122"/>
            </a:endParaRPr>
          </a:p>
          <a:p>
            <a:pPr lvl="1">
              <a:lnSpc>
                <a:spcPct val="150000"/>
              </a:lnSpc>
              <a:buFont typeface="Wingdings" panose="05000000000000000000" pitchFamily="2" charset="2"/>
              <a:buChar char="n"/>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3616408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过滤 </a:t>
            </a:r>
            <a:r>
              <a:rPr kumimoji="1" lang="en-US" altLang="zh-CN" sz="2000" b="1" dirty="0" smtClean="0">
                <a:latin typeface="微软雅黑" panose="020B0503020204020204" pitchFamily="34" charset="-122"/>
                <a:ea typeface="微软雅黑" panose="020B0503020204020204" pitchFamily="34" charset="-122"/>
              </a:rPr>
              <a:t>- </a:t>
            </a:r>
            <a:r>
              <a:rPr kumimoji="1" lang="en-US" altLang="zh-CN" sz="2000" b="1" dirty="0">
                <a:latin typeface="微软雅黑" panose="020B0503020204020204" pitchFamily="34" charset="-122"/>
                <a:ea typeface="微软雅黑" panose="020B0503020204020204" pitchFamily="34" charset="-122"/>
              </a:rPr>
              <a:t>API</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删除所有低方差</a:t>
            </a:r>
            <a:r>
              <a:rPr lang="zh-CN" altLang="en-US" sz="2000" b="1" dirty="0" smtClean="0">
                <a:latin typeface="微软雅黑" pitchFamily="34" charset="-122"/>
                <a:ea typeface="微软雅黑" pitchFamily="34" charset="-122"/>
              </a:rPr>
              <a:t>特征</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smtClean="0">
                <a:latin typeface="微软雅黑" pitchFamily="34" charset="-122"/>
                <a:ea typeface="微软雅黑" pitchFamily="34" charset="-122"/>
              </a:rPr>
              <a:t>sklearn.feature_selection.VarianceThreshold</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smtClean="0">
                <a:latin typeface="微软雅黑" pitchFamily="34" charset="-122"/>
                <a:ea typeface="微软雅黑" pitchFamily="34" charset="-122"/>
              </a:rPr>
              <a:t>VarianceThreshold</a:t>
            </a:r>
            <a:r>
              <a:rPr lang="en-US" altLang="zh-CN" sz="2000" dirty="0" smtClean="0">
                <a:latin typeface="微软雅黑" pitchFamily="34" charset="-122"/>
                <a:ea typeface="微软雅黑" pitchFamily="34" charset="-122"/>
              </a:rPr>
              <a:t>(threshold </a:t>
            </a:r>
            <a:r>
              <a:rPr lang="en-US" altLang="zh-CN" sz="2000" dirty="0">
                <a:latin typeface="微软雅黑" pitchFamily="34" charset="-122"/>
                <a:ea typeface="微软雅黑" pitchFamily="34" charset="-122"/>
              </a:rPr>
              <a:t>= 0.0</a:t>
            </a:r>
            <a:r>
              <a:rPr lang="en-US" altLang="zh-CN" sz="2000" dirty="0" smtClean="0">
                <a:latin typeface="微软雅黑" pitchFamily="34" charset="-122"/>
                <a:ea typeface="微软雅黑" pitchFamily="34" charset="-122"/>
              </a:rPr>
              <a:t>)</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方差低</a:t>
            </a:r>
            <a:r>
              <a:rPr lang="zh-CN" altLang="en-US" sz="2000" dirty="0" smtClean="0">
                <a:latin typeface="微软雅黑" pitchFamily="34" charset="-122"/>
                <a:ea typeface="微软雅黑" pitchFamily="34" charset="-122"/>
              </a:rPr>
              <a:t>意味着数据</a:t>
            </a:r>
            <a:r>
              <a:rPr lang="zh-CN" altLang="en-US" sz="2000" dirty="0">
                <a:latin typeface="微软雅黑" pitchFamily="34" charset="-122"/>
                <a:ea typeface="微软雅黑" pitchFamily="34" charset="-122"/>
              </a:rPr>
              <a:t>到平均值的距离</a:t>
            </a:r>
            <a:r>
              <a:rPr lang="zh-CN" altLang="en-US" sz="2000" dirty="0" smtClean="0">
                <a:latin typeface="微软雅黑" pitchFamily="34" charset="-122"/>
                <a:ea typeface="微软雅黑" pitchFamily="34" charset="-122"/>
              </a:rPr>
              <a:t>小很</a:t>
            </a:r>
            <a:r>
              <a:rPr lang="zh-CN" altLang="en-US" sz="2000" dirty="0">
                <a:latin typeface="微软雅黑" pitchFamily="34" charset="-122"/>
                <a:ea typeface="微软雅黑" pitchFamily="34" charset="-122"/>
              </a:rPr>
              <a:t>近 </a:t>
            </a:r>
            <a:r>
              <a:rPr lang="zh-CN" altLang="en-US" sz="2000" dirty="0" smtClean="0">
                <a:latin typeface="微软雅黑" pitchFamily="34" charset="-122"/>
                <a:ea typeface="微软雅黑" pitchFamily="34" charset="-122"/>
              </a:rPr>
              <a:t>，数据分布</a:t>
            </a:r>
            <a:r>
              <a:rPr lang="zh-CN" altLang="en-US" sz="2000" dirty="0">
                <a:latin typeface="微软雅黑" pitchFamily="34" charset="-122"/>
                <a:ea typeface="微软雅黑" pitchFamily="34" charset="-122"/>
              </a:rPr>
              <a:t>在一起 特征基本上是公共的</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2604950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过滤 </a:t>
            </a:r>
            <a:r>
              <a:rPr kumimoji="1" lang="en-US" altLang="zh-CN" sz="2000" b="1" dirty="0" smtClean="0">
                <a:latin typeface="微软雅黑" panose="020B0503020204020204" pitchFamily="34" charset="-122"/>
                <a:ea typeface="微软雅黑" panose="020B0503020204020204" pitchFamily="34" charset="-122"/>
              </a:rPr>
              <a:t>– </a:t>
            </a:r>
            <a:r>
              <a:rPr kumimoji="1" lang="en-US" altLang="zh-CN" sz="2000" b="1" dirty="0">
                <a:latin typeface="微软雅黑" panose="020B0503020204020204" pitchFamily="34" charset="-122"/>
                <a:ea typeface="微软雅黑" panose="020B0503020204020204" pitchFamily="34" charset="-122"/>
              </a:rPr>
              <a:t>API</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Variance.fit_transform</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X,y</a:t>
            </a:r>
            <a:r>
              <a:rPr lang="en-US" altLang="zh-CN" sz="20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X:numpy array</a:t>
            </a:r>
            <a:r>
              <a:rPr lang="zh-CN" altLang="en-US" sz="2000" dirty="0">
                <a:latin typeface="微软雅黑" pitchFamily="34" charset="-122"/>
                <a:ea typeface="微软雅黑" pitchFamily="34" charset="-122"/>
              </a:rPr>
              <a:t>格式的数据</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n_samples,n_features</a:t>
            </a:r>
            <a:r>
              <a:rPr lang="en-US" altLang="zh-CN" sz="2000" dirty="0">
                <a:latin typeface="微软雅黑" pitchFamily="34" charset="-122"/>
                <a:ea typeface="微软雅黑" pitchFamily="34" charset="-122"/>
              </a:rPr>
              <a:t>])</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返回值：训练集差异低于</a:t>
            </a:r>
            <a:r>
              <a:rPr lang="en-US" altLang="zh-CN" sz="2000" dirty="0">
                <a:latin typeface="微软雅黑" pitchFamily="34" charset="-122"/>
                <a:ea typeface="微软雅黑" pitchFamily="34" charset="-122"/>
              </a:rPr>
              <a:t>threshold</a:t>
            </a:r>
            <a:r>
              <a:rPr lang="zh-CN" altLang="en-US" sz="2000" dirty="0">
                <a:latin typeface="微软雅黑" pitchFamily="34" charset="-122"/>
                <a:ea typeface="微软雅黑" pitchFamily="34" charset="-122"/>
              </a:rPr>
              <a:t>的特征将被删除。</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默认值是</a:t>
            </a:r>
            <a:r>
              <a:rPr lang="zh-CN" altLang="en-US" sz="2000" dirty="0" smtClean="0">
                <a:latin typeface="微软雅黑" pitchFamily="34" charset="-122"/>
                <a:ea typeface="微软雅黑" pitchFamily="34" charset="-122"/>
              </a:rPr>
              <a:t>保留非</a:t>
            </a:r>
            <a:r>
              <a:rPr lang="zh-CN" altLang="en-US" sz="2000" dirty="0">
                <a:latin typeface="微软雅黑" pitchFamily="34" charset="-122"/>
                <a:ea typeface="微软雅黑" pitchFamily="34" charset="-122"/>
              </a:rPr>
              <a:t>零方差特征</a:t>
            </a:r>
            <a:r>
              <a:rPr lang="zh-CN" altLang="en-US" sz="2000" dirty="0" smtClean="0">
                <a:latin typeface="微软雅黑" pitchFamily="34" charset="-122"/>
                <a:ea typeface="微软雅黑" pitchFamily="34" charset="-122"/>
              </a:rPr>
              <a:t>，删除</a:t>
            </a:r>
            <a:r>
              <a:rPr lang="zh-CN" altLang="en-US" sz="2000" dirty="0">
                <a:latin typeface="微软雅黑" pitchFamily="34" charset="-122"/>
                <a:ea typeface="微软雅黑" pitchFamily="34" charset="-122"/>
              </a:rPr>
              <a:t>所有</a:t>
            </a:r>
            <a:r>
              <a:rPr lang="zh-CN" altLang="en-US" sz="2000" dirty="0" smtClean="0">
                <a:latin typeface="微软雅黑" pitchFamily="34" charset="-122"/>
                <a:ea typeface="微软雅黑" pitchFamily="34" charset="-122"/>
              </a:rPr>
              <a:t>样本中</a:t>
            </a:r>
            <a:r>
              <a:rPr lang="zh-CN" altLang="en-US" sz="2000" dirty="0">
                <a:latin typeface="微软雅黑" pitchFamily="34" charset="-122"/>
                <a:ea typeface="微软雅黑" pitchFamily="34" charset="-122"/>
              </a:rPr>
              <a:t>具有相同值的特征。</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269228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数据的特征选择 </a:t>
            </a:r>
            <a:r>
              <a:rPr kumimoji="1" lang="en-US" altLang="zh-CN" sz="2000" b="1" dirty="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过滤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from </a:t>
            </a:r>
            <a:r>
              <a:rPr lang="en-US" altLang="zh-CN" sz="2000" dirty="0" err="1">
                <a:latin typeface="微软雅黑" pitchFamily="34" charset="-122"/>
                <a:ea typeface="微软雅黑" pitchFamily="34" charset="-122"/>
              </a:rPr>
              <a:t>sklearn.feature_selection.variance_threshold</a:t>
            </a:r>
            <a:r>
              <a:rPr lang="en-US" altLang="zh-CN" sz="2000" dirty="0">
                <a:latin typeface="微软雅黑" pitchFamily="34" charset="-122"/>
                <a:ea typeface="微软雅黑" pitchFamily="34" charset="-122"/>
              </a:rPr>
              <a:t> import </a:t>
            </a:r>
            <a:r>
              <a:rPr lang="en-US" altLang="zh-CN" sz="2000" dirty="0" err="1" smtClean="0">
                <a:latin typeface="微软雅黑" pitchFamily="34" charset="-122"/>
                <a:ea typeface="微软雅黑" pitchFamily="34" charset="-122"/>
              </a:rPr>
              <a:t>VarianceThreshold</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import </a:t>
            </a:r>
            <a:r>
              <a:rPr lang="en-US" altLang="zh-CN" sz="2000" dirty="0" err="1">
                <a:latin typeface="微软雅黑" pitchFamily="34" charset="-122"/>
                <a:ea typeface="微软雅黑" pitchFamily="34" charset="-122"/>
              </a:rPr>
              <a:t>numpy</a:t>
            </a:r>
            <a:r>
              <a:rPr lang="en-US" altLang="zh-CN" sz="2000" dirty="0">
                <a:latin typeface="微软雅黑" pitchFamily="34" charset="-122"/>
                <a:ea typeface="微软雅黑" pitchFamily="34" charset="-122"/>
              </a:rPr>
              <a:t> as np</a:t>
            </a: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def</a:t>
            </a:r>
            <a:r>
              <a:rPr lang="en-US" altLang="zh-CN" sz="2000" dirty="0">
                <a:latin typeface="微软雅黑" pitchFamily="34" charset="-122"/>
                <a:ea typeface="微软雅黑" pitchFamily="34" charset="-122"/>
              </a:rPr>
              <a:t> variance():</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van = </a:t>
            </a:r>
            <a:r>
              <a:rPr lang="en-US" altLang="zh-CN" sz="2000" dirty="0" err="1">
                <a:latin typeface="微软雅黑" pitchFamily="34" charset="-122"/>
                <a:ea typeface="微软雅黑" pitchFamily="34" charset="-122"/>
              </a:rPr>
              <a:t>VarianceThreshold</a:t>
            </a:r>
            <a:r>
              <a:rPr lang="en-US" altLang="zh-CN" sz="2000" dirty="0">
                <a:latin typeface="微软雅黑" pitchFamily="34" charset="-122"/>
                <a:ea typeface="微软雅黑" pitchFamily="34" charset="-122"/>
              </a:rPr>
              <a:t>(threshold=0.0)</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data = </a:t>
            </a:r>
            <a:r>
              <a:rPr lang="en-US" altLang="zh-CN" sz="2000" dirty="0" err="1">
                <a:latin typeface="微软雅黑" pitchFamily="34" charset="-122"/>
                <a:ea typeface="微软雅黑" pitchFamily="34" charset="-122"/>
              </a:rPr>
              <a:t>van.fit_transform</a:t>
            </a:r>
            <a:r>
              <a:rPr lang="en-US" altLang="zh-CN" sz="2000" dirty="0">
                <a:latin typeface="微软雅黑" pitchFamily="34" charset="-122"/>
                <a:ea typeface="微软雅黑" pitchFamily="34" charset="-122"/>
              </a:rPr>
              <a:t>([[0,2,0,3],[0,1,4,3],[0,1,1,3]]);</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print(data</a:t>
            </a:r>
            <a:r>
              <a:rPr lang="en-US" altLang="zh-CN"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variance()</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518867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数据</a:t>
            </a:r>
            <a:r>
              <a:rPr lang="zh-CN" altLang="en-US" sz="1800" b="1" dirty="0">
                <a:latin typeface="微软雅黑" panose="020B0503020204020204" pitchFamily="34" charset="-122"/>
                <a:ea typeface="微软雅黑" panose="020B0503020204020204" pitchFamily="34" charset="-122"/>
              </a:rPr>
              <a:t>来源</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企业积累</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淘</a:t>
            </a:r>
            <a:r>
              <a:rPr lang="zh-CN" altLang="en-US" sz="1800" dirty="0" smtClean="0">
                <a:latin typeface="微软雅黑" panose="020B0503020204020204" pitchFamily="34" charset="-122"/>
                <a:ea typeface="微软雅黑" panose="020B0503020204020204" pitchFamily="34" charset="-122"/>
              </a:rPr>
              <a:t>宝、</a:t>
            </a:r>
            <a:r>
              <a:rPr lang="en-US" altLang="zh-CN" sz="1800" dirty="0" err="1" smtClean="0">
                <a:latin typeface="微软雅黑" panose="020B0503020204020204" pitchFamily="34" charset="-122"/>
                <a:ea typeface="微软雅黑" panose="020B0503020204020204" pitchFamily="34" charset="-122"/>
              </a:rPr>
              <a:t>ofo</a:t>
            </a:r>
            <a:r>
              <a:rPr lang="zh-CN" altLang="en-US" sz="1800" dirty="0" smtClean="0">
                <a:latin typeface="微软雅黑" panose="020B0503020204020204" pitchFamily="34" charset="-122"/>
                <a:ea typeface="微软雅黑" panose="020B0503020204020204" pitchFamily="34" charset="-122"/>
              </a:rPr>
              <a:t>、微信、美团</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政府数据</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a:latin typeface="微软雅黑" panose="020B0503020204020204" pitchFamily="34" charset="-122"/>
                <a:ea typeface="微软雅黑" panose="020B0503020204020204" pitchFamily="34" charset="-122"/>
              </a:rPr>
              <a:t>经济</a:t>
            </a:r>
            <a:r>
              <a:rPr lang="zh-CN" altLang="en-US" sz="1800" dirty="0" smtClean="0">
                <a:latin typeface="微软雅黑" panose="020B0503020204020204" pitchFamily="34" charset="-122"/>
                <a:ea typeface="微软雅黑" panose="020B0503020204020204" pitchFamily="34" charset="-122"/>
              </a:rPr>
              <a:t>统计数据</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科研机构实验数据</a:t>
            </a:r>
            <a:endParaRPr lang="en-US" altLang="zh-CN" sz="18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1800" dirty="0" smtClean="0">
                <a:latin typeface="微软雅黑" panose="020B0503020204020204" pitchFamily="34" charset="-122"/>
                <a:ea typeface="微软雅黑" panose="020B0503020204020204" pitchFamily="34" charset="-122"/>
              </a:rPr>
              <a:t>市场调研分析</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3358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a:latin typeface="微软雅黑" panose="020B0503020204020204" pitchFamily="34" charset="-122"/>
                <a:ea typeface="微软雅黑" panose="020B0503020204020204" pitchFamily="34" charset="-122"/>
              </a:rPr>
              <a:t>降</a:t>
            </a:r>
            <a:r>
              <a:rPr kumimoji="1" lang="zh-CN" altLang="en-US" sz="2000" b="1" dirty="0" smtClean="0">
                <a:latin typeface="微软雅黑" panose="020B0503020204020204" pitchFamily="34" charset="-122"/>
                <a:ea typeface="微软雅黑" panose="020B0503020204020204" pitchFamily="34" charset="-122"/>
              </a:rPr>
              <a:t>维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主成分分析法</a:t>
            </a:r>
            <a:r>
              <a:rPr kumimoji="1" lang="en-US" altLang="zh-CN" sz="2000" b="1" dirty="0" smtClean="0">
                <a:latin typeface="微软雅黑" panose="020B0503020204020204" pitchFamily="34" charset="-122"/>
                <a:ea typeface="微软雅黑" panose="020B0503020204020204" pitchFamily="34" charset="-122"/>
              </a:rPr>
              <a:t>PCA</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PCA</a:t>
            </a:r>
            <a:r>
              <a:rPr lang="zh-CN" altLang="en-US" sz="2000" dirty="0">
                <a:latin typeface="微软雅黑" pitchFamily="34" charset="-122"/>
                <a:ea typeface="微软雅黑" pitchFamily="34" charset="-122"/>
              </a:rPr>
              <a:t>：本质是一种分析简化数据集的</a:t>
            </a:r>
            <a:r>
              <a:rPr lang="zh-CN" altLang="en-US" sz="2000" dirty="0" smtClean="0">
                <a:latin typeface="微软雅黑" pitchFamily="34" charset="-122"/>
                <a:ea typeface="微软雅黑" pitchFamily="34" charset="-122"/>
              </a:rPr>
              <a:t>技术</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目的：是数据维数压缩，尽可能降低原数据的维数（复杂度），损失少量</a:t>
            </a:r>
            <a:r>
              <a:rPr lang="zh-CN" altLang="en-US" sz="2000" dirty="0" smtClean="0">
                <a:latin typeface="微软雅黑" pitchFamily="34" charset="-122"/>
                <a:ea typeface="微软雅黑" pitchFamily="34" charset="-122"/>
              </a:rPr>
              <a:t>信息</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作用：可以消减回归分析或者聚类分析中特征的数量</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305397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降</a:t>
            </a:r>
            <a:r>
              <a:rPr kumimoji="1" lang="zh-CN" altLang="en-US" sz="2000" b="1" dirty="0">
                <a:latin typeface="微软雅黑" panose="020B0503020204020204" pitchFamily="34" charset="-122"/>
                <a:ea typeface="微软雅黑" panose="020B0503020204020204" pitchFamily="34" charset="-122"/>
              </a:rPr>
              <a:t>维 </a:t>
            </a:r>
            <a:r>
              <a:rPr kumimoji="1" lang="en-US" altLang="zh-CN" sz="2000" b="1" dirty="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主成分分析法</a:t>
            </a:r>
            <a:r>
              <a:rPr kumimoji="1" lang="en-US" altLang="zh-CN" sz="2000" b="1" dirty="0">
                <a:latin typeface="微软雅黑" panose="020B0503020204020204" pitchFamily="34" charset="-122"/>
                <a:ea typeface="微软雅黑" panose="020B0503020204020204" pitchFamily="34" charset="-122"/>
              </a:rPr>
              <a:t>PCA</a:t>
            </a: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1800" dirty="0" smtClean="0">
                <a:latin typeface="微软雅黑" panose="020B0503020204020204" pitchFamily="34" charset="-122"/>
                <a:ea typeface="微软雅黑" panose="020B0503020204020204" pitchFamily="34" charset="-122"/>
              </a:rPr>
              <a:t>将</a:t>
            </a:r>
            <a:r>
              <a:rPr lang="zh-CN" altLang="en-US" sz="1800" dirty="0">
                <a:latin typeface="微软雅黑" panose="020B0503020204020204" pitchFamily="34" charset="-122"/>
                <a:ea typeface="微软雅黑" panose="020B0503020204020204" pitchFamily="34" charset="-122"/>
              </a:rPr>
              <a:t>原数据降为一维，选择最大的特征值对应的特征向量，因此</a:t>
            </a:r>
            <a:r>
              <a:rPr lang="en-US" altLang="zh-CN" sz="1800" dirty="0">
                <a:latin typeface="微软雅黑" panose="020B0503020204020204" pitchFamily="34" charset="-122"/>
                <a:ea typeface="微软雅黑" panose="020B0503020204020204" pitchFamily="34" charset="-122"/>
              </a:rPr>
              <a:t>P</a:t>
            </a:r>
            <a:r>
              <a:rPr lang="zh-CN" altLang="en-US" sz="1800" dirty="0" smtClean="0">
                <a:latin typeface="微软雅黑" panose="020B0503020204020204" pitchFamily="34" charset="-122"/>
                <a:ea typeface="微软雅黑" panose="020B0503020204020204" pitchFamily="34" charset="-122"/>
              </a:rPr>
              <a:t>为</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619672" y="2276872"/>
            <a:ext cx="3416300" cy="482600"/>
          </a:xfrm>
          <a:prstGeom prst="rect">
            <a:avLst/>
          </a:prstGeom>
        </p:spPr>
      </p:pic>
      <p:sp>
        <p:nvSpPr>
          <p:cNvPr id="7" name="文本框 5"/>
          <p:cNvSpPr txBox="1"/>
          <p:nvPr/>
        </p:nvSpPr>
        <p:spPr>
          <a:xfrm>
            <a:off x="1259632" y="3075126"/>
            <a:ext cx="2241319" cy="369332"/>
          </a:xfrm>
          <a:prstGeom prst="rect">
            <a:avLst/>
          </a:prstGeom>
          <a:noFill/>
        </p:spPr>
        <p:txBody>
          <a:bodyPr wrap="none" rtlCol="0">
            <a:spAutoFit/>
          </a:bodyPr>
          <a:lstStyle/>
          <a:p>
            <a:pPr marL="285750" indent="-285750">
              <a:buFont typeface="Arial" charset="0"/>
              <a:buChar char="•"/>
            </a:pPr>
            <a:r>
              <a:rPr kumimoji="1" lang="zh-CN" altLang="en-US" dirty="0">
                <a:latin typeface="微软雅黑" panose="020B0503020204020204" pitchFamily="34" charset="-122"/>
                <a:ea typeface="微软雅黑" panose="020B0503020204020204" pitchFamily="34" charset="-122"/>
              </a:rPr>
              <a:t>矩阵运算得出</a:t>
            </a:r>
            <a:r>
              <a:rPr kumimoji="1" lang="en-US" altLang="zh-CN" dirty="0">
                <a:latin typeface="微软雅黑" panose="020B0503020204020204" pitchFamily="34" charset="-122"/>
                <a:ea typeface="微软雅黑" panose="020B0503020204020204" pitchFamily="34" charset="-122"/>
              </a:rPr>
              <a:t>P</a:t>
            </a:r>
            <a:r>
              <a:rPr kumimoji="1" lang="zh-CN" altLang="en-US" dirty="0">
                <a:latin typeface="微软雅黑" panose="020B0503020204020204" pitchFamily="34" charset="-122"/>
                <a:ea typeface="微软雅黑" panose="020B0503020204020204" pitchFamily="34" charset="-122"/>
              </a:rPr>
              <a:t>为</a:t>
            </a:r>
          </a:p>
        </p:txBody>
      </p:sp>
      <p:pic>
        <p:nvPicPr>
          <p:cNvPr id="8" name="图片 7"/>
          <p:cNvPicPr>
            <a:picLocks noChangeAspect="1"/>
          </p:cNvPicPr>
          <p:nvPr/>
        </p:nvPicPr>
        <p:blipFill>
          <a:blip r:embed="rId4"/>
          <a:stretch>
            <a:fillRect/>
          </a:stretch>
        </p:blipFill>
        <p:spPr>
          <a:xfrm>
            <a:off x="4361048" y="2643039"/>
            <a:ext cx="3187700" cy="1104900"/>
          </a:xfrm>
          <a:prstGeom prst="rect">
            <a:avLst/>
          </a:prstGeom>
        </p:spPr>
      </p:pic>
      <p:pic>
        <p:nvPicPr>
          <p:cNvPr id="9" name="图片 8"/>
          <p:cNvPicPr>
            <a:picLocks noChangeAspect="1"/>
          </p:cNvPicPr>
          <p:nvPr/>
        </p:nvPicPr>
        <p:blipFill>
          <a:blip r:embed="rId5"/>
          <a:stretch>
            <a:fillRect/>
          </a:stretch>
        </p:blipFill>
        <p:spPr>
          <a:xfrm>
            <a:off x="944748" y="4940607"/>
            <a:ext cx="7919864" cy="674988"/>
          </a:xfrm>
          <a:prstGeom prst="rect">
            <a:avLst/>
          </a:prstGeom>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365104"/>
            <a:ext cx="210623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7474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a:t>
            </a:r>
            <a:r>
              <a:rPr kumimoji="1" lang="zh-CN" altLang="en-US" sz="2000" b="1" dirty="0" smtClean="0">
                <a:latin typeface="微软雅黑" panose="020B0503020204020204" pitchFamily="34" charset="-122"/>
                <a:ea typeface="微软雅黑" panose="020B0503020204020204" pitchFamily="34" charset="-122"/>
              </a:rPr>
              <a:t>特征选择 </a:t>
            </a:r>
            <a:r>
              <a:rPr kumimoji="1" lang="en-US" altLang="zh-CN" sz="2000" b="1" dirty="0" smtClean="0">
                <a:latin typeface="微软雅黑" panose="020B0503020204020204" pitchFamily="34" charset="-122"/>
                <a:ea typeface="微软雅黑" panose="020B0503020204020204" pitchFamily="34" charset="-122"/>
              </a:rPr>
              <a:t>– PCA -API</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smtClean="0">
                <a:latin typeface="微软雅黑" pitchFamily="34" charset="-122"/>
                <a:ea typeface="微软雅黑" pitchFamily="34" charset="-122"/>
              </a:rPr>
              <a:t>sklearn.decomposition</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将数据分解为较低维数</a:t>
            </a:r>
            <a:r>
              <a:rPr lang="zh-CN" altLang="en-US" sz="2000" dirty="0" smtClean="0">
                <a:latin typeface="微软雅黑" pitchFamily="34" charset="-122"/>
                <a:ea typeface="微软雅黑" pitchFamily="34" charset="-122"/>
              </a:rPr>
              <a:t>空间</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smtClean="0">
                <a:latin typeface="微软雅黑" pitchFamily="34" charset="-122"/>
                <a:ea typeface="微软雅黑" pitchFamily="34" charset="-122"/>
              </a:rPr>
              <a:t>PCA(</a:t>
            </a:r>
            <a:r>
              <a:rPr lang="en-US" altLang="zh-CN" sz="2000" dirty="0" err="1" smtClean="0">
                <a:latin typeface="微软雅黑" pitchFamily="34" charset="-122"/>
                <a:ea typeface="微软雅黑" pitchFamily="34" charset="-122"/>
              </a:rPr>
              <a:t>n_components</a:t>
            </a:r>
            <a:r>
              <a:rPr lang="en-US" altLang="zh-CN" sz="2000" dirty="0" smtClean="0">
                <a:latin typeface="微软雅黑" pitchFamily="34" charset="-122"/>
                <a:ea typeface="微软雅黑" pitchFamily="34" charset="-122"/>
              </a:rPr>
              <a:t>=None)</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PCA.fit_transform</a:t>
            </a:r>
            <a:r>
              <a:rPr lang="en-US" altLang="zh-CN" sz="2000" dirty="0">
                <a:latin typeface="微软雅黑" pitchFamily="34" charset="-122"/>
                <a:ea typeface="微软雅黑" pitchFamily="34" charset="-122"/>
              </a:rPr>
              <a:t>(X)</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X:numpy array </a:t>
            </a:r>
            <a:r>
              <a:rPr lang="zh-CN" altLang="en-US" sz="2000" dirty="0">
                <a:latin typeface="微软雅黑" pitchFamily="34" charset="-122"/>
                <a:ea typeface="微软雅黑" pitchFamily="34" charset="-122"/>
              </a:rPr>
              <a:t>格式数据</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返回值：转换</a:t>
            </a:r>
            <a:r>
              <a:rPr lang="zh-CN" altLang="en-US" sz="2000" dirty="0" smtClean="0">
                <a:latin typeface="微软雅黑" pitchFamily="34" charset="-122"/>
                <a:ea typeface="微软雅黑" pitchFamily="34" charset="-122"/>
              </a:rPr>
              <a:t>后</a:t>
            </a:r>
            <a:r>
              <a:rPr lang="zh-CN" altLang="en-US" sz="2000" dirty="0">
                <a:latin typeface="微软雅黑" pitchFamily="34" charset="-122"/>
                <a:ea typeface="微软雅黑" pitchFamily="34" charset="-122"/>
              </a:rPr>
              <a:t>特</a:t>
            </a:r>
            <a:r>
              <a:rPr lang="zh-CN" altLang="en-US" sz="2000" dirty="0" smtClean="0">
                <a:latin typeface="微软雅黑" pitchFamily="34" charset="-122"/>
                <a:ea typeface="微软雅黑" pitchFamily="34" charset="-122"/>
              </a:rPr>
              <a:t>定</a:t>
            </a:r>
            <a:r>
              <a:rPr lang="zh-CN" altLang="en-US" sz="2000" dirty="0">
                <a:latin typeface="微软雅黑" pitchFamily="34" charset="-122"/>
                <a:ea typeface="微软雅黑" pitchFamily="34" charset="-122"/>
              </a:rPr>
              <a:t>维度的</a:t>
            </a:r>
            <a:r>
              <a:rPr lang="en-US" altLang="zh-CN" sz="2000" dirty="0">
                <a:latin typeface="微软雅黑" pitchFamily="34" charset="-122"/>
                <a:ea typeface="微软雅黑" pitchFamily="34" charset="-122"/>
              </a:rPr>
              <a:t>array</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6167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数据</a:t>
            </a:r>
            <a:r>
              <a:rPr kumimoji="1" lang="zh-CN" altLang="en-US" sz="2000" b="1" dirty="0">
                <a:latin typeface="微软雅黑" panose="020B0503020204020204" pitchFamily="34" charset="-122"/>
                <a:ea typeface="微软雅黑" panose="020B0503020204020204" pitchFamily="34" charset="-122"/>
              </a:rPr>
              <a:t>的特征</a:t>
            </a:r>
            <a:r>
              <a:rPr kumimoji="1" lang="zh-CN" altLang="en-US" sz="2000" b="1" dirty="0" smtClean="0">
                <a:latin typeface="微软雅黑" panose="020B0503020204020204" pitchFamily="34" charset="-122"/>
                <a:ea typeface="微软雅黑" panose="020B0503020204020204" pitchFamily="34" charset="-122"/>
              </a:rPr>
              <a:t>处理 </a:t>
            </a:r>
            <a:r>
              <a:rPr kumimoji="1" lang="en-US" altLang="zh-CN" sz="2000" b="1" dirty="0" smtClean="0">
                <a:latin typeface="微软雅黑" panose="020B0503020204020204" pitchFamily="34" charset="-122"/>
                <a:ea typeface="微软雅黑" panose="020B0503020204020204" pitchFamily="34" charset="-122"/>
              </a:rPr>
              <a:t>–</a:t>
            </a:r>
            <a:r>
              <a:rPr kumimoji="1" lang="zh-CN" altLang="en-US" sz="2000" b="1" dirty="0" smtClean="0">
                <a:latin typeface="微软雅黑" panose="020B0503020204020204" pitchFamily="34" charset="-122"/>
                <a:ea typeface="微软雅黑" panose="020B0503020204020204" pitchFamily="34" charset="-122"/>
              </a:rPr>
              <a:t>特征选择 </a:t>
            </a:r>
            <a:r>
              <a:rPr kumimoji="1" lang="en-US" altLang="zh-CN" sz="2000" b="1" dirty="0" smtClean="0">
                <a:latin typeface="微软雅黑" panose="020B0503020204020204" pitchFamily="34" charset="-122"/>
                <a:ea typeface="微软雅黑" panose="020B0503020204020204" pitchFamily="34" charset="-122"/>
              </a:rPr>
              <a:t>– PCA -API</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from </a:t>
            </a:r>
            <a:r>
              <a:rPr lang="en-US" altLang="zh-CN" sz="2000" dirty="0" err="1" smtClean="0">
                <a:latin typeface="微软雅黑" pitchFamily="34" charset="-122"/>
                <a:ea typeface="微软雅黑" pitchFamily="34" charset="-122"/>
              </a:rPr>
              <a:t>sklearn.decomposition</a:t>
            </a:r>
            <a:r>
              <a:rPr lang="en-US" altLang="zh-CN" sz="2000" dirty="0" smtClean="0">
                <a:latin typeface="微软雅黑" pitchFamily="34" charset="-122"/>
                <a:ea typeface="微软雅黑" pitchFamily="34" charset="-122"/>
              </a:rPr>
              <a:t> </a:t>
            </a:r>
            <a:r>
              <a:rPr lang="en-US" altLang="zh-CN" sz="2000" dirty="0">
                <a:latin typeface="微软雅黑" pitchFamily="34" charset="-122"/>
                <a:ea typeface="微软雅黑" pitchFamily="34" charset="-122"/>
              </a:rPr>
              <a:t>import </a:t>
            </a:r>
            <a:r>
              <a:rPr lang="en-US" altLang="zh-CN" sz="2000" dirty="0" smtClean="0">
                <a:latin typeface="微软雅黑" pitchFamily="34" charset="-122"/>
                <a:ea typeface="微软雅黑" pitchFamily="34" charset="-122"/>
              </a:rPr>
              <a:t>PCA</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import </a:t>
            </a:r>
            <a:r>
              <a:rPr lang="en-US" altLang="zh-CN" sz="2000" dirty="0" err="1">
                <a:latin typeface="微软雅黑" pitchFamily="34" charset="-122"/>
                <a:ea typeface="微软雅黑" pitchFamily="34" charset="-122"/>
              </a:rPr>
              <a:t>numpy</a:t>
            </a:r>
            <a:r>
              <a:rPr lang="en-US" altLang="zh-CN" sz="2000" dirty="0">
                <a:latin typeface="微软雅黑" pitchFamily="34" charset="-122"/>
                <a:ea typeface="微软雅黑" pitchFamily="34" charset="-122"/>
              </a:rPr>
              <a:t> as </a:t>
            </a:r>
            <a:r>
              <a:rPr lang="en-US" altLang="zh-CN" sz="2000" dirty="0" smtClean="0">
                <a:latin typeface="微软雅黑" pitchFamily="34" charset="-122"/>
                <a:ea typeface="微软雅黑" pitchFamily="34" charset="-122"/>
              </a:rPr>
              <a:t>np</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def</a:t>
            </a: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pca</a:t>
            </a:r>
            <a:r>
              <a:rPr lang="en-US" altLang="zh-CN" sz="2000" dirty="0" smtClean="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pa </a:t>
            </a:r>
            <a:r>
              <a:rPr lang="en-US" altLang="zh-CN" sz="2000" dirty="0">
                <a:latin typeface="微软雅黑" pitchFamily="34" charset="-122"/>
                <a:ea typeface="微软雅黑" pitchFamily="34" charset="-122"/>
              </a:rPr>
              <a:t>= PCA(</a:t>
            </a:r>
            <a:r>
              <a:rPr lang="en-US" altLang="zh-CN" sz="2000" dirty="0" err="1">
                <a:latin typeface="微软雅黑" pitchFamily="34" charset="-122"/>
                <a:ea typeface="微软雅黑" pitchFamily="34" charset="-122"/>
              </a:rPr>
              <a:t>n_components</a:t>
            </a:r>
            <a:r>
              <a:rPr lang="en-US" altLang="zh-CN" sz="2000" dirty="0">
                <a:latin typeface="微软雅黑" pitchFamily="34" charset="-122"/>
                <a:ea typeface="微软雅黑" pitchFamily="34" charset="-122"/>
              </a:rPr>
              <a:t>=3)</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data = </a:t>
            </a:r>
            <a:r>
              <a:rPr lang="en-US" altLang="zh-CN" sz="2000" dirty="0" err="1">
                <a:latin typeface="微软雅黑" pitchFamily="34" charset="-122"/>
                <a:ea typeface="微软雅黑" pitchFamily="34" charset="-122"/>
              </a:rPr>
              <a:t>pa.fit_transform</a:t>
            </a:r>
            <a:r>
              <a:rPr lang="en-US" altLang="zh-CN" sz="2000" dirty="0">
                <a:latin typeface="微软雅黑" pitchFamily="34" charset="-122"/>
                <a:ea typeface="微软雅黑" pitchFamily="34" charset="-122"/>
              </a:rPr>
              <a:t>([[2,8,4,5],[6,3,0,8],[5,4,9,1]]);</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print(data)</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    </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2713767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案例</a:t>
            </a:r>
            <a:r>
              <a:rPr kumimoji="1" lang="zh-CN" altLang="en-US" sz="2000" b="1" dirty="0">
                <a:latin typeface="微软雅黑" panose="020B0503020204020204" pitchFamily="34" charset="-122"/>
                <a:ea typeface="微软雅黑" panose="020B0503020204020204" pitchFamily="34" charset="-122"/>
              </a:rPr>
              <a:t>：探究用户与物品类别之间的关系降</a:t>
            </a:r>
            <a:r>
              <a:rPr kumimoji="1" lang="zh-CN" altLang="en-US" sz="2000" b="1" dirty="0" smtClean="0">
                <a:latin typeface="微软雅黑" panose="020B0503020204020204" pitchFamily="34" charset="-122"/>
                <a:ea typeface="微软雅黑" panose="020B0503020204020204" pitchFamily="34" charset="-122"/>
              </a:rPr>
              <a:t>维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数据</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商品</a:t>
            </a:r>
            <a:r>
              <a:rPr lang="zh-CN" altLang="en-US" sz="2000" b="1" dirty="0" smtClean="0">
                <a:latin typeface="微软雅黑" pitchFamily="34" charset="-122"/>
                <a:ea typeface="微软雅黑" pitchFamily="34" charset="-122"/>
              </a:rPr>
              <a:t>信息</a:t>
            </a:r>
            <a:r>
              <a:rPr lang="en-US" altLang="zh-CN" sz="2000" dirty="0" smtClean="0">
                <a:latin typeface="微软雅黑" pitchFamily="34" charset="-122"/>
                <a:ea typeface="微软雅黑" pitchFamily="34" charset="-122"/>
              </a:rPr>
              <a:t>products.csv </a:t>
            </a:r>
            <a:r>
              <a:rPr lang="en-US" altLang="zh-CN" sz="2000" dirty="0" err="1" smtClean="0">
                <a:latin typeface="微软雅黑" pitchFamily="34" charset="-122"/>
                <a:ea typeface="微软雅黑" pitchFamily="34" charset="-122"/>
              </a:rPr>
              <a:t>product_id,product_name,aisle_id,department_id</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订单与商品</a:t>
            </a:r>
            <a:r>
              <a:rPr lang="zh-CN" altLang="en-US" sz="2000" b="1" dirty="0" smtClean="0">
                <a:latin typeface="微软雅黑" pitchFamily="34" charset="-122"/>
                <a:ea typeface="微软雅黑" pitchFamily="34" charset="-122"/>
              </a:rPr>
              <a:t>信息</a:t>
            </a:r>
            <a:r>
              <a:rPr lang="en-US" altLang="zh-CN" sz="2000" dirty="0" smtClean="0">
                <a:latin typeface="微软雅黑" pitchFamily="34" charset="-122"/>
                <a:ea typeface="微软雅黑" pitchFamily="34" charset="-122"/>
              </a:rPr>
              <a:t>order_products_prior.csv </a:t>
            </a:r>
            <a:r>
              <a:rPr lang="en-US" altLang="zh-CN" sz="2000" dirty="0" err="1" smtClean="0">
                <a:latin typeface="微软雅黑" pitchFamily="34" charset="-122"/>
                <a:ea typeface="微软雅黑" pitchFamily="34" charset="-122"/>
              </a:rPr>
              <a:t>order_id,product_id,add_to_cart_order,reordered</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a:latin typeface="微软雅黑" pitchFamily="34" charset="-122"/>
                <a:ea typeface="微软雅黑" pitchFamily="34" charset="-122"/>
              </a:rPr>
              <a:t>商品所属具体物品</a:t>
            </a:r>
            <a:r>
              <a:rPr lang="zh-CN" altLang="en-US" sz="2000" b="1" dirty="0" smtClean="0">
                <a:latin typeface="微软雅黑" pitchFamily="34" charset="-122"/>
                <a:ea typeface="微软雅黑" pitchFamily="34" charset="-122"/>
              </a:rPr>
              <a:t>类别 </a:t>
            </a:r>
            <a:r>
              <a:rPr lang="en-US" altLang="zh-CN" sz="2000" dirty="0">
                <a:latin typeface="微软雅黑" pitchFamily="34" charset="-122"/>
                <a:ea typeface="微软雅黑" pitchFamily="34" charset="-122"/>
              </a:rPr>
              <a:t>aisles.csv</a:t>
            </a: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en-US" altLang="zh-CN" sz="2000" dirty="0" err="1">
                <a:latin typeface="微软雅黑" pitchFamily="34" charset="-122"/>
                <a:ea typeface="微软雅黑" pitchFamily="34" charset="-122"/>
              </a:rPr>
              <a:t>aisle_id</a:t>
            </a:r>
            <a:r>
              <a:rPr lang="en-US" altLang="zh-CN" sz="2000" dirty="0">
                <a:latin typeface="微软雅黑" pitchFamily="34" charset="-122"/>
                <a:ea typeface="微软雅黑" pitchFamily="34" charset="-122"/>
              </a:rPr>
              <a:t> ,aisle</a:t>
            </a: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2419386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案例</a:t>
            </a:r>
            <a:r>
              <a:rPr kumimoji="1" lang="zh-CN" altLang="en-US" sz="2000" b="1" dirty="0">
                <a:latin typeface="微软雅黑" panose="020B0503020204020204" pitchFamily="34" charset="-122"/>
                <a:ea typeface="微软雅黑" panose="020B0503020204020204" pitchFamily="34" charset="-122"/>
              </a:rPr>
              <a:t>：探究用户与物品类别之间的关系降</a:t>
            </a:r>
            <a:r>
              <a:rPr kumimoji="1" lang="zh-CN" altLang="en-US" sz="2000" b="1" dirty="0" smtClean="0">
                <a:latin typeface="微软雅黑" panose="020B0503020204020204" pitchFamily="34" charset="-122"/>
                <a:ea typeface="微软雅黑" panose="020B0503020204020204" pitchFamily="34" charset="-122"/>
              </a:rPr>
              <a:t>维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smtClean="0">
                <a:latin typeface="微软雅黑" panose="020B0503020204020204" pitchFamily="34" charset="-122"/>
                <a:ea typeface="微软雅黑" panose="020B0503020204020204" pitchFamily="34" charset="-122"/>
              </a:rPr>
              <a:t>数据</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b="1" dirty="0" smtClean="0">
                <a:latin typeface="微软雅黑" pitchFamily="34" charset="-122"/>
                <a:ea typeface="微软雅黑" pitchFamily="34" charset="-122"/>
              </a:rPr>
              <a:t>用户</a:t>
            </a:r>
            <a:r>
              <a:rPr lang="zh-CN" altLang="en-US" sz="2000" b="1" dirty="0">
                <a:latin typeface="微软雅黑" pitchFamily="34" charset="-122"/>
                <a:ea typeface="微软雅黑" pitchFamily="34" charset="-122"/>
              </a:rPr>
              <a:t>订单</a:t>
            </a:r>
            <a:r>
              <a:rPr lang="zh-CN" altLang="en-US" sz="2000" b="1" dirty="0" smtClean="0">
                <a:latin typeface="微软雅黑" pitchFamily="34" charset="-122"/>
                <a:ea typeface="微软雅黑" pitchFamily="34" charset="-122"/>
              </a:rPr>
              <a:t>信息</a:t>
            </a:r>
            <a:r>
              <a:rPr lang="en-US" altLang="zh-CN" sz="2000" dirty="0" smtClean="0">
                <a:latin typeface="微软雅黑" pitchFamily="34" charset="-122"/>
                <a:ea typeface="微软雅黑" pitchFamily="34" charset="-122"/>
              </a:rPr>
              <a:t>orders.csv </a:t>
            </a:r>
          </a:p>
          <a:p>
            <a:pPr lvl="1">
              <a:lnSpc>
                <a:spcPct val="150000"/>
              </a:lnSpc>
              <a:buFont typeface="微软雅黑" panose="020B0503020204020204" pitchFamily="34" charset="-122"/>
              <a:buChar char="￭"/>
            </a:pPr>
            <a:r>
              <a:rPr lang="en-US" altLang="zh-CN" sz="2000" dirty="0">
                <a:latin typeface="微软雅黑" pitchFamily="34" charset="-122"/>
                <a:ea typeface="微软雅黑" pitchFamily="34" charset="-122"/>
              </a:rPr>
              <a:t>order_id,user_id,eval_set,order_number,order_dow,order_of_day,days_since_prior_order</a:t>
            </a:r>
            <a:endParaRPr lang="en-US" altLang="zh-CN" sz="2000"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1897319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案例</a:t>
            </a:r>
            <a:r>
              <a:rPr kumimoji="1" lang="zh-CN" altLang="en-US" sz="2000" b="1" dirty="0">
                <a:latin typeface="微软雅黑" panose="020B0503020204020204" pitchFamily="34" charset="-122"/>
                <a:ea typeface="微软雅黑" panose="020B0503020204020204" pitchFamily="34" charset="-122"/>
              </a:rPr>
              <a:t>：探究用户与物品类别之间的关系降</a:t>
            </a:r>
            <a:r>
              <a:rPr kumimoji="1" lang="zh-CN" altLang="en-US" sz="2000" b="1" dirty="0" smtClean="0">
                <a:latin typeface="微软雅黑" panose="020B0503020204020204" pitchFamily="34" charset="-122"/>
                <a:ea typeface="微软雅黑" panose="020B0503020204020204" pitchFamily="34" charset="-122"/>
              </a:rPr>
              <a:t>维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需求</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smtClean="0">
                <a:latin typeface="微软雅黑" pitchFamily="34" charset="-122"/>
                <a:ea typeface="微软雅黑" pitchFamily="34" charset="-122"/>
              </a:rPr>
              <a:t>探究</a:t>
            </a:r>
            <a:r>
              <a:rPr lang="zh-CN" altLang="en-US" sz="2000" dirty="0">
                <a:latin typeface="微软雅黑" pitchFamily="34" charset="-122"/>
                <a:ea typeface="微软雅黑" pitchFamily="34" charset="-122"/>
              </a:rPr>
              <a:t>：用户对物品类别的喜好 细分降</a:t>
            </a:r>
            <a:r>
              <a:rPr lang="zh-CN" altLang="en-US" sz="2000" dirty="0" smtClean="0">
                <a:latin typeface="微软雅黑" pitchFamily="34" charset="-122"/>
                <a:ea typeface="微软雅黑" pitchFamily="34" charset="-122"/>
              </a:rPr>
              <a:t>维</a:t>
            </a:r>
            <a:endParaRPr lang="zh-CN" altLang="en-US" sz="2000" dirty="0">
              <a:latin typeface="微软雅黑" pitchFamily="34" charset="-122"/>
              <a:ea typeface="微软雅黑" pitchFamily="34" charset="-122"/>
            </a:endParaRP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行：用户 </a:t>
            </a:r>
          </a:p>
          <a:p>
            <a:pPr lvl="1">
              <a:lnSpc>
                <a:spcPct val="150000"/>
              </a:lnSpc>
              <a:buFont typeface="微软雅黑" panose="020B0503020204020204" pitchFamily="34" charset="-122"/>
              <a:buChar char="￭"/>
            </a:pPr>
            <a:r>
              <a:rPr lang="zh-CN" altLang="en-US" sz="2000" dirty="0">
                <a:latin typeface="微软雅黑" pitchFamily="34" charset="-122"/>
                <a:ea typeface="微软雅黑" pitchFamily="34" charset="-122"/>
              </a:rPr>
              <a:t>列：商品类别</a:t>
            </a: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29162287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特征工程</a:t>
            </a:r>
            <a:endParaRPr lang="zh-CN" altLang="en-US"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r>
              <a:rPr kumimoji="1" lang="zh-CN" altLang="en-US" sz="2000" b="1" dirty="0" smtClean="0">
                <a:latin typeface="微软雅黑" panose="020B0503020204020204" pitchFamily="34" charset="-122"/>
                <a:ea typeface="微软雅黑" panose="020B0503020204020204" pitchFamily="34" charset="-122"/>
              </a:rPr>
              <a:t>案例</a:t>
            </a:r>
            <a:r>
              <a:rPr kumimoji="1" lang="zh-CN" altLang="en-US" sz="2000" b="1" dirty="0">
                <a:latin typeface="微软雅黑" panose="020B0503020204020204" pitchFamily="34" charset="-122"/>
                <a:ea typeface="微软雅黑" panose="020B0503020204020204" pitchFamily="34" charset="-122"/>
              </a:rPr>
              <a:t>：探究用户与物品类别之间的关系降</a:t>
            </a:r>
            <a:r>
              <a:rPr kumimoji="1" lang="zh-CN" altLang="en-US" sz="2000" b="1" dirty="0" smtClean="0">
                <a:latin typeface="微软雅黑" panose="020B0503020204020204" pitchFamily="34" charset="-122"/>
                <a:ea typeface="微软雅黑" panose="020B0503020204020204" pitchFamily="34" charset="-122"/>
              </a:rPr>
              <a:t>维 </a:t>
            </a:r>
            <a:r>
              <a:rPr kumimoji="1" lang="en-US" altLang="zh-CN" sz="2000" b="1" dirty="0" smtClean="0">
                <a:latin typeface="微软雅黑" panose="020B0503020204020204" pitchFamily="34" charset="-122"/>
                <a:ea typeface="微软雅黑" panose="020B0503020204020204" pitchFamily="34" charset="-122"/>
              </a:rPr>
              <a:t>– </a:t>
            </a:r>
            <a:r>
              <a:rPr kumimoji="1" lang="zh-CN" altLang="en-US" sz="2000" b="1" dirty="0">
                <a:latin typeface="微软雅黑" panose="020B0503020204020204" pitchFamily="34" charset="-122"/>
                <a:ea typeface="微软雅黑" panose="020B0503020204020204" pitchFamily="34" charset="-122"/>
              </a:rPr>
              <a:t>实现</a:t>
            </a: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smtClean="0">
              <a:latin typeface="微软雅黑" pitchFamily="34" charset="-122"/>
              <a:ea typeface="微软雅黑" pitchFamily="34" charset="-122"/>
            </a:endParaRPr>
          </a:p>
          <a:p>
            <a:pPr lvl="1">
              <a:lnSpc>
                <a:spcPct val="150000"/>
              </a:lnSpc>
              <a:buFont typeface="微软雅黑" panose="020B0503020204020204" pitchFamily="34" charset="-122"/>
              <a:buChar char="￭"/>
            </a:pPr>
            <a:endParaRPr lang="en-US" altLang="zh-CN" sz="2000" b="1" dirty="0">
              <a:latin typeface="微软雅黑" pitchFamily="34" charset="-122"/>
              <a:ea typeface="微软雅黑" pitchFamily="34" charset="-122"/>
            </a:endParaRPr>
          </a:p>
          <a:p>
            <a:pPr lvl="2">
              <a:lnSpc>
                <a:spcPct val="150000"/>
              </a:lnSpc>
            </a:pPr>
            <a:endParaRPr lang="zh-CN" altLang="en-US" sz="16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35839134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2867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28676"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28677" name="Rectangle 3"/>
          <p:cNvSpPr>
            <a:spLocks noGrp="1" noChangeArrowheads="1"/>
          </p:cNvSpPr>
          <p:nvPr>
            <p:ph type="body" idx="1"/>
          </p:nvPr>
        </p:nvSpPr>
        <p:spPr>
          <a:xfrm>
            <a:off x="785813" y="1143000"/>
            <a:ext cx="7678737" cy="4143375"/>
          </a:xfrm>
        </p:spPr>
        <p:txBody>
          <a:bodyPr/>
          <a:lstStyle/>
          <a:p>
            <a:pPr eaLnBrk="1" hangingPunct="1"/>
            <a:r>
              <a:rPr lang="zh-CN" altLang="en-US" dirty="0" smtClean="0">
                <a:latin typeface="微软雅黑" pitchFamily="34" charset="-122"/>
                <a:ea typeface="微软雅黑" pitchFamily="34" charset="-122"/>
              </a:rPr>
              <a:t>小结</a:t>
            </a:r>
          </a:p>
          <a:p>
            <a:pPr lvl="1">
              <a:lnSpc>
                <a:spcPct val="150000"/>
              </a:lnSpc>
            </a:pPr>
            <a:r>
              <a:rPr lang="zh-CN" altLang="en-US" sz="2000" dirty="0">
                <a:latin typeface="微软雅黑" pitchFamily="34" charset="-122"/>
                <a:ea typeface="微软雅黑" pitchFamily="34" charset="-122"/>
              </a:rPr>
              <a:t>特征</a:t>
            </a:r>
            <a:r>
              <a:rPr lang="zh-CN" altLang="en-US" sz="2000" dirty="0" smtClean="0">
                <a:latin typeface="微软雅黑" pitchFamily="34" charset="-122"/>
                <a:ea typeface="微软雅黑" pitchFamily="34" charset="-122"/>
              </a:rPr>
              <a:t>工程</a:t>
            </a:r>
            <a:endParaRPr lang="en-US" altLang="zh-CN" sz="2000" dirty="0" smtClean="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数据分类，来源，可用数据集</a:t>
            </a: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特征工程，</a:t>
            </a:r>
            <a:r>
              <a:rPr lang="en-US" altLang="zh-CN" sz="2000" dirty="0" err="1">
                <a:latin typeface="微软雅黑" pitchFamily="34" charset="-122"/>
                <a:ea typeface="微软雅黑" pitchFamily="34" charset="-122"/>
              </a:rPr>
              <a:t>scikit</a:t>
            </a:r>
            <a:r>
              <a:rPr lang="en-US" altLang="zh-CN" sz="2000" dirty="0">
                <a:latin typeface="微软雅黑" pitchFamily="34" charset="-122"/>
                <a:ea typeface="微软雅黑" pitchFamily="34" charset="-122"/>
              </a:rPr>
              <a:t>-learn</a:t>
            </a:r>
            <a:r>
              <a:rPr lang="zh-CN" altLang="en-US" sz="2000" dirty="0">
                <a:latin typeface="微软雅黑" pitchFamily="34" charset="-122"/>
                <a:ea typeface="微软雅黑" pitchFamily="34" charset="-122"/>
              </a:rPr>
              <a:t>库</a:t>
            </a: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特征抽取：字典特征抽取，文本特征抽取</a:t>
            </a: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特征处理：归一化，标准化，缺失值处理</a:t>
            </a: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特征的选择：删除低方差，降</a:t>
            </a:r>
            <a:r>
              <a:rPr lang="zh-CN" altLang="en-US" sz="2000" dirty="0" smtClean="0">
                <a:latin typeface="微软雅黑" pitchFamily="34" charset="-122"/>
                <a:ea typeface="微软雅黑" pitchFamily="34" charset="-122"/>
              </a:rPr>
              <a:t>维</a:t>
            </a:r>
            <a:endParaRPr lang="en-US" altLang="zh-CN" sz="2000" dirty="0" smtClean="0">
              <a:latin typeface="微软雅黑" pitchFamily="34" charset="-122"/>
              <a:ea typeface="微软雅黑" pitchFamily="34" charset="-122"/>
            </a:endParaRPr>
          </a:p>
          <a:p>
            <a:pPr lvl="1">
              <a:lnSpc>
                <a:spcPct val="150000"/>
              </a:lnSpc>
            </a:pPr>
            <a:r>
              <a:rPr lang="zh-CN" altLang="en-US" sz="2000" dirty="0" smtClean="0">
                <a:latin typeface="微软雅黑" pitchFamily="34" charset="-122"/>
                <a:ea typeface="微软雅黑" pitchFamily="34" charset="-122"/>
              </a:rPr>
              <a:t>机器学习基础</a:t>
            </a:r>
            <a:endParaRPr lang="en-US" altLang="zh-CN" sz="2000" dirty="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en-US" altLang="zh-CN" sz="2000" dirty="0" smtClean="0">
              <a:latin typeface="微软雅黑" pitchFamily="34" charset="-122"/>
              <a:ea typeface="微软雅黑" pitchFamily="34" charset="-122"/>
            </a:endParaRPr>
          </a:p>
          <a:p>
            <a:pPr lvl="1">
              <a:lnSpc>
                <a:spcPct val="150000"/>
              </a:lnSpc>
            </a:pPr>
            <a:endParaRPr lang="zh-CN" altLang="en-US"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41169878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WordArt 5"/>
          <p:cNvSpPr>
            <a:spLocks noChangeArrowheads="1" noChangeShapeType="1" noTextEdit="1"/>
          </p:cNvSpPr>
          <p:nvPr/>
        </p:nvSpPr>
        <p:spPr bwMode="gray">
          <a:xfrm>
            <a:off x="2133600" y="3200400"/>
            <a:ext cx="4876800" cy="533400"/>
          </a:xfrm>
          <a:prstGeom prst="rect">
            <a:avLst/>
          </a:prstGeom>
        </p:spPr>
        <p:txBody>
          <a:bodyPr wrap="none" fromWordArt="1">
            <a:prstTxWarp prst="textDeflate">
              <a:avLst>
                <a:gd name="adj" fmla="val 0"/>
              </a:avLst>
            </a:prstTxWarp>
          </a:bodyPr>
          <a:lstStyle/>
          <a:p>
            <a:pPr algn="ctr"/>
            <a:r>
              <a:rPr lang="en-US" altLang="zh-CN" sz="3600" kern="1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Thank You !</a:t>
            </a:r>
            <a:endParaRPr lang="zh-CN" altLang="en-US" sz="3600" kern="1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p:cTn id="7" dur="500" fill="hold"/>
                                        <p:tgtEl>
                                          <p:spTgt spid="86021"/>
                                        </p:tgtEl>
                                        <p:attrNameLst>
                                          <p:attrName>ppt_w</p:attrName>
                                        </p:attrNameLst>
                                      </p:cBhvr>
                                      <p:tavLst>
                                        <p:tav tm="0">
                                          <p:val>
                                            <p:fltVal val="0"/>
                                          </p:val>
                                        </p:tav>
                                        <p:tav tm="100000">
                                          <p:val>
                                            <p:strVal val="#ppt_w"/>
                                          </p:val>
                                        </p:tav>
                                      </p:tavLst>
                                    </p:anim>
                                    <p:anim calcmode="lin" valueType="num">
                                      <p:cBhvr>
                                        <p:cTn id="8" dur="500" fill="hold"/>
                                        <p:tgtEl>
                                          <p:spTgt spid="86021"/>
                                        </p:tgtEl>
                                        <p:attrNameLst>
                                          <p:attrName>ppt_h</p:attrName>
                                        </p:attrNameLst>
                                      </p:cBhvr>
                                      <p:tavLst>
                                        <p:tav tm="0">
                                          <p:val>
                                            <p:fltVal val="0"/>
                                          </p:val>
                                        </p:tav>
                                        <p:tav tm="100000">
                                          <p:val>
                                            <p:strVal val="#ppt_h"/>
                                          </p:val>
                                        </p:tav>
                                      </p:tavLst>
                                    </p:anim>
                                    <p:animEffect transition="in" filter="fade">
                                      <p:cBhvr>
                                        <p:cTn id="9"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lvl="1">
              <a:lnSpc>
                <a:spcPct val="150000"/>
              </a:lnSpc>
              <a:defRPr/>
            </a:pPr>
            <a:r>
              <a:rPr lang="zh-CN" altLang="en-US" sz="1800" b="1" dirty="0" smtClean="0">
                <a:latin typeface="微软雅黑" panose="020B0503020204020204" pitchFamily="34" charset="-122"/>
                <a:ea typeface="微软雅黑" panose="020B0503020204020204" pitchFamily="34" charset="-122"/>
              </a:rPr>
              <a:t>数据分类</a:t>
            </a:r>
            <a:endParaRPr lang="en-US" altLang="zh-CN" sz="1800" b="1" dirty="0" smtClean="0">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1800" b="1" dirty="0">
                <a:latin typeface="微软雅黑" panose="020B0503020204020204" pitchFamily="34" charset="-122"/>
                <a:ea typeface="微软雅黑" panose="020B0503020204020204" pitchFamily="34" charset="-122"/>
              </a:rPr>
              <a:t>离散型</a:t>
            </a:r>
            <a:r>
              <a:rPr lang="zh-CN" altLang="en-US" sz="1800" b="1" dirty="0" smtClean="0">
                <a:latin typeface="微软雅黑" panose="020B0503020204020204" pitchFamily="34" charset="-122"/>
                <a:ea typeface="微软雅黑" panose="020B0503020204020204" pitchFamily="34" charset="-122"/>
              </a:rPr>
              <a:t>数据</a:t>
            </a:r>
            <a:endParaRPr lang="en-US" altLang="zh-CN" sz="1800" b="1" dirty="0" smtClean="0">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1800" dirty="0" smtClean="0">
                <a:latin typeface="微软雅黑" panose="020B0503020204020204" pitchFamily="34" charset="-122"/>
                <a:ea typeface="微软雅黑" panose="020B0503020204020204" pitchFamily="34" charset="-122"/>
              </a:rPr>
              <a:t>记录</a:t>
            </a:r>
            <a:r>
              <a:rPr lang="zh-CN" altLang="en-US" sz="1800" dirty="0">
                <a:latin typeface="微软雅黑" panose="020B0503020204020204" pitchFamily="34" charset="-122"/>
                <a:ea typeface="微软雅黑" panose="020B0503020204020204" pitchFamily="34" charset="-122"/>
              </a:rPr>
              <a:t>不同类别个体的</a:t>
            </a:r>
            <a:r>
              <a:rPr lang="zh-CN" altLang="en-US" sz="1800" dirty="0" smtClean="0">
                <a:latin typeface="微软雅黑" panose="020B0503020204020204" pitchFamily="34" charset="-122"/>
                <a:ea typeface="微软雅黑" panose="020B0503020204020204" pitchFamily="34" charset="-122"/>
              </a:rPr>
              <a:t>数目的</a:t>
            </a:r>
            <a:r>
              <a:rPr lang="zh-CN" altLang="en-US" sz="1800" dirty="0">
                <a:latin typeface="微软雅黑" panose="020B0503020204020204" pitchFamily="34" charset="-122"/>
                <a:ea typeface="微软雅黑" panose="020B0503020204020204" pitchFamily="34" charset="-122"/>
              </a:rPr>
              <a:t>数据，又称计数数据</a:t>
            </a:r>
            <a:r>
              <a:rPr lang="zh-CN" altLang="en-US" sz="1800" dirty="0" smtClean="0">
                <a:latin typeface="微软雅黑" panose="020B0503020204020204" pitchFamily="34" charset="-122"/>
                <a:ea typeface="微软雅黑" panose="020B0503020204020204" pitchFamily="34" charset="-122"/>
              </a:rPr>
              <a:t>，类型是</a:t>
            </a:r>
            <a:r>
              <a:rPr lang="zh-CN" altLang="en-US" sz="1800" dirty="0">
                <a:latin typeface="微软雅黑" panose="020B0503020204020204" pitchFamily="34" charset="-122"/>
                <a:ea typeface="微软雅黑" panose="020B0503020204020204" pitchFamily="34" charset="-122"/>
              </a:rPr>
              <a:t>整数</a:t>
            </a:r>
            <a:r>
              <a:rPr lang="zh-CN" altLang="en-US" sz="1800" dirty="0" smtClean="0">
                <a:latin typeface="微软雅黑" panose="020B0503020204020204" pitchFamily="34" charset="-122"/>
                <a:ea typeface="微软雅黑" panose="020B0503020204020204" pitchFamily="34" charset="-122"/>
              </a:rPr>
              <a:t>，不能</a:t>
            </a:r>
            <a:r>
              <a:rPr lang="zh-CN" altLang="en-US" sz="1800" dirty="0">
                <a:latin typeface="微软雅黑" panose="020B0503020204020204" pitchFamily="34" charset="-122"/>
                <a:ea typeface="微软雅黑" panose="020B0503020204020204" pitchFamily="34" charset="-122"/>
              </a:rPr>
              <a:t>再细分，也不能进一步</a:t>
            </a:r>
            <a:r>
              <a:rPr lang="zh-CN" altLang="en-US" sz="1800" dirty="0" smtClean="0">
                <a:latin typeface="微软雅黑" panose="020B0503020204020204" pitchFamily="34" charset="-122"/>
                <a:ea typeface="微软雅黑" panose="020B0503020204020204" pitchFamily="34" charset="-122"/>
              </a:rPr>
              <a:t>提高它们的</a:t>
            </a:r>
            <a:r>
              <a:rPr lang="zh-CN" altLang="en-US" sz="1800" dirty="0">
                <a:latin typeface="微软雅黑" panose="020B0503020204020204" pitchFamily="34" charset="-122"/>
                <a:ea typeface="微软雅黑" panose="020B0503020204020204" pitchFamily="34" charset="-122"/>
              </a:rPr>
              <a:t>精确度</a:t>
            </a:r>
            <a:r>
              <a:rPr lang="zh-CN" altLang="en-US" sz="1800" b="1" dirty="0">
                <a:latin typeface="微软雅黑" panose="020B0503020204020204" pitchFamily="34" charset="-122"/>
                <a:ea typeface="微软雅黑" panose="020B0503020204020204" pitchFamily="34" charset="-122"/>
              </a:rPr>
              <a:t>。</a:t>
            </a:r>
          </a:p>
          <a:p>
            <a:pPr marL="457200" lvl="1" indent="0">
              <a:lnSpc>
                <a:spcPct val="150000"/>
              </a:lnSpc>
              <a:buNone/>
              <a:defRPr/>
            </a:pPr>
            <a:r>
              <a:rPr lang="zh-CN" altLang="en-US" sz="1800" b="1" dirty="0">
                <a:latin typeface="微软雅黑" panose="020B0503020204020204" pitchFamily="34" charset="-122"/>
                <a:ea typeface="微软雅黑" panose="020B0503020204020204" pitchFamily="34" charset="-122"/>
              </a:rPr>
              <a:t>连续型</a:t>
            </a:r>
            <a:r>
              <a:rPr lang="zh-CN" altLang="en-US" sz="1800" b="1" dirty="0" smtClean="0">
                <a:latin typeface="微软雅黑" panose="020B0503020204020204" pitchFamily="34" charset="-122"/>
                <a:ea typeface="微软雅黑" panose="020B0503020204020204" pitchFamily="34" charset="-122"/>
              </a:rPr>
              <a:t>数据</a:t>
            </a:r>
            <a:endParaRPr lang="en-US" altLang="zh-CN" sz="1800" b="1" dirty="0" smtClean="0">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1800" dirty="0" smtClean="0">
                <a:latin typeface="微软雅黑" panose="020B0503020204020204" pitchFamily="34" charset="-122"/>
                <a:ea typeface="微软雅黑" panose="020B0503020204020204" pitchFamily="34" charset="-122"/>
              </a:rPr>
              <a:t>变量可以</a:t>
            </a:r>
            <a:r>
              <a:rPr lang="zh-CN" altLang="en-US" sz="1800" dirty="0">
                <a:latin typeface="微软雅黑" panose="020B0503020204020204" pitchFamily="34" charset="-122"/>
                <a:ea typeface="微软雅黑" panose="020B0503020204020204" pitchFamily="34" charset="-122"/>
              </a:rPr>
              <a:t>在某个范围内取任一数，即变量的取值可以是</a:t>
            </a:r>
            <a:r>
              <a:rPr lang="zh-CN" altLang="en-US" sz="1800" dirty="0" smtClean="0">
                <a:latin typeface="微软雅黑" panose="020B0503020204020204" pitchFamily="34" charset="-122"/>
                <a:ea typeface="微软雅黑" panose="020B0503020204020204" pitchFamily="34" charset="-122"/>
              </a:rPr>
              <a:t>连续的</a:t>
            </a:r>
            <a:r>
              <a:rPr lang="zh-CN" altLang="en-US" sz="1800" dirty="0">
                <a:latin typeface="微软雅黑" panose="020B0503020204020204" pitchFamily="34" charset="-122"/>
                <a:ea typeface="微软雅黑" panose="020B0503020204020204" pitchFamily="34" charset="-122"/>
              </a:rPr>
              <a:t>，如，长度、时间、质量值等，这类整数通常是非整数，含有</a:t>
            </a:r>
            <a:r>
              <a:rPr lang="zh-CN" altLang="en-US" sz="1800" dirty="0" smtClean="0">
                <a:latin typeface="微软雅黑" panose="020B0503020204020204" pitchFamily="34" charset="-122"/>
                <a:ea typeface="微软雅黑" panose="020B0503020204020204" pitchFamily="34" charset="-122"/>
              </a:rPr>
              <a:t>小数部分</a:t>
            </a:r>
            <a:r>
              <a:rPr lang="zh-CN" altLang="en-US" sz="1800" dirty="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4450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r>
              <a:rPr lang="en-US" altLang="zh-CN"/>
              <a:t>www.zlcool.com</a:t>
            </a:r>
          </a:p>
        </p:txBody>
      </p:sp>
      <p:sp>
        <p:nvSpPr>
          <p:cNvPr id="6147"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algn="r" eaLnBrk="0" fontAlgn="base" hangingPunct="0">
              <a:spcBef>
                <a:spcPct val="0"/>
              </a:spcBef>
              <a:spcAft>
                <a:spcPct val="0"/>
              </a:spcAft>
              <a:defRPr b="1">
                <a:solidFill>
                  <a:schemeClr val="tx1"/>
                </a:solidFill>
                <a:latin typeface="Arial" charset="0"/>
              </a:defRPr>
            </a:lvl6pPr>
            <a:lvl7pPr marL="2971800" indent="-228600" algn="r" eaLnBrk="0" fontAlgn="base" hangingPunct="0">
              <a:spcBef>
                <a:spcPct val="0"/>
              </a:spcBef>
              <a:spcAft>
                <a:spcPct val="0"/>
              </a:spcAft>
              <a:defRPr b="1">
                <a:solidFill>
                  <a:schemeClr val="tx1"/>
                </a:solidFill>
                <a:latin typeface="Arial" charset="0"/>
              </a:defRPr>
            </a:lvl7pPr>
            <a:lvl8pPr marL="3429000" indent="-228600" algn="r" eaLnBrk="0" fontAlgn="base" hangingPunct="0">
              <a:spcBef>
                <a:spcPct val="0"/>
              </a:spcBef>
              <a:spcAft>
                <a:spcPct val="0"/>
              </a:spcAft>
              <a:defRPr b="1">
                <a:solidFill>
                  <a:schemeClr val="tx1"/>
                </a:solidFill>
                <a:latin typeface="Arial" charset="0"/>
              </a:defRPr>
            </a:lvl8pPr>
            <a:lvl9pPr marL="3886200" indent="-228600" algn="r" eaLnBrk="0" fontAlgn="base" hangingPunct="0">
              <a:spcBef>
                <a:spcPct val="0"/>
              </a:spcBef>
              <a:spcAft>
                <a:spcPct val="0"/>
              </a:spcAft>
              <a:defRPr b="1">
                <a:solidFill>
                  <a:schemeClr val="tx1"/>
                </a:solidFill>
                <a:latin typeface="Arial" charset="0"/>
              </a:defRPr>
            </a:lvl9pPr>
          </a:lstStyle>
          <a:p>
            <a:pPr eaLnBrk="1" hangingPunct="1"/>
            <a:r>
              <a:rPr lang="en-US" altLang="zh-CN" smtClean="0">
                <a:solidFill>
                  <a:srgbClr val="CC0000"/>
                </a:solidFill>
              </a:rPr>
              <a:t>LOGO</a:t>
            </a:r>
          </a:p>
        </p:txBody>
      </p:sp>
      <p:sp>
        <p:nvSpPr>
          <p:cNvPr id="6148" name="Rectangle 2"/>
          <p:cNvSpPr>
            <a:spLocks noGrp="1" noChangeArrowheads="1"/>
          </p:cNvSpPr>
          <p:nvPr>
            <p:ph type="title"/>
          </p:nvPr>
        </p:nvSpPr>
        <p:spPr/>
        <p:txBody>
          <a:bodyPr/>
          <a:lstStyle/>
          <a:p>
            <a:pPr eaLnBrk="1" hangingPunct="1"/>
            <a:r>
              <a:rPr lang="zh-CN" altLang="en-US" sz="3200" dirty="0" smtClean="0">
                <a:ea typeface="仿宋_GB2312" pitchFamily="49" charset="-122"/>
              </a:rPr>
              <a:t>人工智能</a:t>
            </a:r>
            <a:r>
              <a:rPr lang="zh-CN" altLang="en-US" sz="3200" dirty="0" smtClean="0">
                <a:latin typeface="仿宋_GB2312" pitchFamily="49" charset="-122"/>
                <a:ea typeface="仿宋_GB2312" pitchFamily="49" charset="-122"/>
              </a:rPr>
              <a:t>教程</a:t>
            </a:r>
            <a:endParaRPr lang="en-US" altLang="zh-CN" sz="3200" dirty="0" smtClean="0">
              <a:latin typeface="仿宋_GB2312" pitchFamily="49" charset="-122"/>
              <a:ea typeface="仿宋_GB2312" pitchFamily="49" charset="-122"/>
            </a:endParaRPr>
          </a:p>
        </p:txBody>
      </p:sp>
      <p:sp>
        <p:nvSpPr>
          <p:cNvPr id="6149" name="Rectangle 3"/>
          <p:cNvSpPr>
            <a:spLocks noGrp="1" noChangeArrowheads="1"/>
          </p:cNvSpPr>
          <p:nvPr>
            <p:ph type="body" idx="1"/>
          </p:nvPr>
        </p:nvSpPr>
        <p:spPr>
          <a:xfrm>
            <a:off x="785813" y="1143000"/>
            <a:ext cx="7889875" cy="4143375"/>
          </a:xfrm>
        </p:spPr>
        <p:txBody>
          <a:bodyPr/>
          <a:lstStyle/>
          <a:p>
            <a:pPr eaLnBrk="1" hangingPunct="1">
              <a:defRPr/>
            </a:pPr>
            <a:r>
              <a:rPr lang="zh-CN" altLang="en-US" dirty="0" smtClean="0">
                <a:solidFill>
                  <a:schemeClr val="accent5">
                    <a:lumMod val="10000"/>
                  </a:schemeClr>
                </a:solidFill>
                <a:latin typeface="微软雅黑" panose="020B0503020204020204" pitchFamily="34" charset="-122"/>
                <a:ea typeface="微软雅黑" panose="020B0503020204020204" pitchFamily="34" charset="-122"/>
              </a:rPr>
              <a:t>机器学习</a:t>
            </a:r>
            <a:endParaRPr lang="en-US" altLang="zh-CN" dirty="0" smtClean="0">
              <a:solidFill>
                <a:schemeClr val="accent5">
                  <a:lumMod val="10000"/>
                </a:schemeClr>
              </a:solidFill>
              <a:latin typeface="微软雅黑" panose="020B0503020204020204" pitchFamily="34" charset="-122"/>
              <a:ea typeface="微软雅黑" panose="020B0503020204020204" pitchFamily="34" charset="-122"/>
            </a:endParaRPr>
          </a:p>
          <a:p>
            <a:pPr marL="457200" lvl="1" indent="0">
              <a:lnSpc>
                <a:spcPct val="150000"/>
              </a:lnSpc>
              <a:buNone/>
              <a:defRPr/>
            </a:pPr>
            <a:r>
              <a:rPr lang="zh-CN" altLang="en-US" sz="2000" b="1" dirty="0" smtClean="0">
                <a:latin typeface="微软雅黑" panose="020B0503020204020204" pitchFamily="34" charset="-122"/>
                <a:ea typeface="微软雅黑" panose="020B0503020204020204" pitchFamily="34" charset="-122"/>
              </a:rPr>
              <a:t>离散</a:t>
            </a:r>
            <a:r>
              <a:rPr lang="zh-CN" altLang="en-US" sz="2000" b="1" dirty="0">
                <a:latin typeface="微软雅黑" panose="020B0503020204020204" pitchFamily="34" charset="-122"/>
                <a:ea typeface="微软雅黑" panose="020B0503020204020204" pitchFamily="34" charset="-122"/>
              </a:rPr>
              <a:t>型</a:t>
            </a:r>
            <a:r>
              <a:rPr lang="zh-CN" altLang="en-US" sz="2000" b="1" dirty="0" smtClean="0">
                <a:latin typeface="微软雅黑" panose="020B0503020204020204" pitchFamily="34" charset="-122"/>
                <a:ea typeface="微软雅黑" panose="020B0503020204020204" pitchFamily="34" charset="-122"/>
              </a:rPr>
              <a:t>数据</a:t>
            </a:r>
            <a:endParaRPr lang="en-US" altLang="zh-CN" sz="2000" b="1" dirty="0" smtClean="0">
              <a:latin typeface="微软雅黑" panose="020B0503020204020204" pitchFamily="34" charset="-122"/>
              <a:ea typeface="微软雅黑" panose="020B0503020204020204" pitchFamily="34" charset="-122"/>
            </a:endParaRPr>
          </a:p>
          <a:p>
            <a:pPr marL="457200" lvl="1" indent="0">
              <a:lnSpc>
                <a:spcPct val="150000"/>
              </a:lnSpc>
              <a:buNone/>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a:latin typeface="微软雅黑" panose="020B0503020204020204" pitchFamily="34" charset="-122"/>
              <a:ea typeface="微软雅黑" panose="020B0503020204020204" pitchFamily="34" charset="-122"/>
            </a:endParaRPr>
          </a:p>
          <a:p>
            <a:pPr lvl="1">
              <a:lnSpc>
                <a:spcPct val="150000"/>
              </a:lnSpc>
              <a:defRPr/>
            </a:pP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defRPr/>
            </a:pPr>
            <a:r>
              <a:rPr lang="zh-CN" altLang="en-US" sz="2000" b="1" dirty="0" smtClean="0">
                <a:latin typeface="微软雅黑" panose="020B0503020204020204" pitchFamily="34" charset="-122"/>
                <a:ea typeface="微软雅黑" panose="020B0503020204020204" pitchFamily="34" charset="-122"/>
              </a:rPr>
              <a:t>范例</a:t>
            </a:r>
            <a:endParaRPr lang="en-US" altLang="zh-CN" sz="2000" b="1" dirty="0" smtClean="0">
              <a:latin typeface="微软雅黑" panose="020B0503020204020204" pitchFamily="34" charset="-122"/>
              <a:ea typeface="微软雅黑" panose="020B0503020204020204" pitchFamily="34" charset="-122"/>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484784"/>
            <a:ext cx="3600400" cy="433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628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海边拾贝[蓝]">
  <a:themeElements>
    <a:clrScheme name="海边拾贝[蓝] 1">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fontScheme name="海边拾贝[蓝]">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海边拾贝[蓝] 1">
        <a:dk1>
          <a:srgbClr val="30311D"/>
        </a:dk1>
        <a:lt1>
          <a:srgbClr val="FFFFFF"/>
        </a:lt1>
        <a:dk2>
          <a:srgbClr val="1A48A4"/>
        </a:dk2>
        <a:lt2>
          <a:srgbClr val="C0C0C0"/>
        </a:lt2>
        <a:accent1>
          <a:srgbClr val="488FD6"/>
        </a:accent1>
        <a:accent2>
          <a:srgbClr val="319ABB"/>
        </a:accent2>
        <a:accent3>
          <a:srgbClr val="FFFFFF"/>
        </a:accent3>
        <a:accent4>
          <a:srgbClr val="272817"/>
        </a:accent4>
        <a:accent5>
          <a:srgbClr val="B1C6E8"/>
        </a:accent5>
        <a:accent6>
          <a:srgbClr val="2B8BA9"/>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海边拾贝[蓝] 2">
        <a:dk1>
          <a:srgbClr val="30311D"/>
        </a:dk1>
        <a:lt1>
          <a:srgbClr val="FFFFFF"/>
        </a:lt1>
        <a:dk2>
          <a:srgbClr val="44808E"/>
        </a:dk2>
        <a:lt2>
          <a:srgbClr val="DDDDDD"/>
        </a:lt2>
        <a:accent1>
          <a:srgbClr val="D24F4C"/>
        </a:accent1>
        <a:accent2>
          <a:srgbClr val="5595C1"/>
        </a:accent2>
        <a:accent3>
          <a:srgbClr val="FFFFFF"/>
        </a:accent3>
        <a:accent4>
          <a:srgbClr val="272817"/>
        </a:accent4>
        <a:accent5>
          <a:srgbClr val="E5B2B2"/>
        </a:accent5>
        <a:accent6>
          <a:srgbClr val="4C87AF"/>
        </a:accent6>
        <a:hlink>
          <a:srgbClr val="557B97"/>
        </a:hlink>
        <a:folHlink>
          <a:srgbClr val="A1A18B"/>
        </a:folHlink>
      </a:clrScheme>
      <a:clrMap bg1="lt1" tx1="dk1" bg2="lt2" tx2="dk2" accent1="accent1" accent2="accent2" accent3="accent3" accent4="accent4" accent5="accent5" accent6="accent6" hlink="hlink" folHlink="folHlink"/>
    </a:extraClrScheme>
    <a:extraClrScheme>
      <a:clrScheme name="海边拾贝[蓝] 3">
        <a:dk1>
          <a:srgbClr val="000000"/>
        </a:dk1>
        <a:lt1>
          <a:srgbClr val="FFFFFF"/>
        </a:lt1>
        <a:dk2>
          <a:srgbClr val="6F4787"/>
        </a:dk2>
        <a:lt2>
          <a:srgbClr val="C0C0C0"/>
        </a:lt2>
        <a:accent1>
          <a:srgbClr val="4397B1"/>
        </a:accent1>
        <a:accent2>
          <a:srgbClr val="E49514"/>
        </a:accent2>
        <a:accent3>
          <a:srgbClr val="FFFFFF"/>
        </a:accent3>
        <a:accent4>
          <a:srgbClr val="000000"/>
        </a:accent4>
        <a:accent5>
          <a:srgbClr val="B0C9D5"/>
        </a:accent5>
        <a:accent6>
          <a:srgbClr val="CF8711"/>
        </a:accent6>
        <a:hlink>
          <a:srgbClr val="6E9349"/>
        </a:hlink>
        <a:folHlink>
          <a:srgbClr val="90A8B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海边拾贝[蓝]</Template>
  <TotalTime>5451</TotalTime>
  <Words>4491</Words>
  <Application>Microsoft Office PowerPoint</Application>
  <PresentationFormat>全屏显示(4:3)</PresentationFormat>
  <Paragraphs>983</Paragraphs>
  <Slides>79</Slides>
  <Notes>79</Notes>
  <HiddenSlides>0</HiddenSlides>
  <MMClips>0</MMClips>
  <ScaleCrop>false</ScaleCrop>
  <HeadingPairs>
    <vt:vector size="4" baseType="variant">
      <vt:variant>
        <vt:lpstr>主题</vt:lpstr>
      </vt:variant>
      <vt:variant>
        <vt:i4>1</vt:i4>
      </vt:variant>
      <vt:variant>
        <vt:lpstr>幻灯片标题</vt:lpstr>
      </vt:variant>
      <vt:variant>
        <vt:i4>79</vt:i4>
      </vt:variant>
    </vt:vector>
  </HeadingPairs>
  <TitlesOfParts>
    <vt:vector size="80" baseType="lpstr">
      <vt:lpstr>海边拾贝[蓝]</vt:lpstr>
      <vt:lpstr>PowerPoint 演示文稿</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人工智能教程</vt:lpstr>
      <vt:lpstr>PowerPoint 演示文稿</vt:lpstr>
    </vt:vector>
  </TitlesOfParts>
  <Company>yangxu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zlcool PowerTemplate</dc:title>
  <dc:creator>yangxu</dc:creator>
  <cp:lastModifiedBy>Windows 用户</cp:lastModifiedBy>
  <cp:revision>1433</cp:revision>
  <dcterms:created xsi:type="dcterms:W3CDTF">2008-10-09T13:34:23Z</dcterms:created>
  <dcterms:modified xsi:type="dcterms:W3CDTF">2018-09-11T07:37:54Z</dcterms:modified>
</cp:coreProperties>
</file>